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embeddedFontLst>
    <p:embeddedFont>
      <p:font typeface="Mulish" panose="020B0604020202020204" charset="0"/>
      <p:regular r:id="rId5"/>
      <p:bold r:id="rId6"/>
      <p:italic r:id="rId7"/>
      <p:boldItalic r:id="rId8"/>
    </p:embeddedFont>
    <p:embeddedFont>
      <p:font typeface="Mulish Black" panose="020B0604020202020204" charset="0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2"/>
    <p:restoredTop sz="91887"/>
  </p:normalViewPr>
  <p:slideViewPr>
    <p:cSldViewPr snapToGrid="0">
      <p:cViewPr>
        <p:scale>
          <a:sx n="96" d="100"/>
          <a:sy n="96" d="100"/>
        </p:scale>
        <p:origin x="304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6AAE2-F64F-3E4D-A3DC-DABA88CADB28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75401-C7D8-094F-AE0D-EEDF9485A3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21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myyntipalvelu@kruunupuisto.fi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myyntipalvelu@kruunupuisto.fi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myyntipalvelu@kruunupuisto.fi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>
            <a:extLst>
              <a:ext uri="{FF2B5EF4-FFF2-40B4-BE49-F238E27FC236}">
                <a16:creationId xmlns:a16="http://schemas.microsoft.com/office/drawing/2014/main" id="{0507BEBD-FC51-66E3-4E66-247878F4B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267" b="15460"/>
          <a:stretch/>
        </p:blipFill>
        <p:spPr>
          <a:xfrm>
            <a:off x="438912" y="7753245"/>
            <a:ext cx="6117273" cy="163870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33DA12D-A1E6-2EB4-4A4A-893DEFB36C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7" y="9400741"/>
            <a:ext cx="1827252" cy="377256"/>
          </a:xfrm>
          <a:prstGeom prst="rect">
            <a:avLst/>
          </a:prstGeom>
        </p:spPr>
      </p:pic>
      <p:sp>
        <p:nvSpPr>
          <p:cNvPr id="9" name="Tekstiruutu 9">
            <a:extLst>
              <a:ext uri="{FF2B5EF4-FFF2-40B4-BE49-F238E27FC236}">
                <a16:creationId xmlns:a16="http://schemas.microsoft.com/office/drawing/2014/main" id="{5EDE45D2-422E-3236-134C-B53F3FCCA12A}"/>
              </a:ext>
            </a:extLst>
          </p:cNvPr>
          <p:cNvSpPr txBox="1"/>
          <p:nvPr userDrawn="1"/>
        </p:nvSpPr>
        <p:spPr>
          <a:xfrm>
            <a:off x="2280064" y="9493467"/>
            <a:ext cx="4428647" cy="2845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6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Vaahersalontie 44, 58450 Punkaharju I puh. 044 763 9130 I </a:t>
            </a:r>
            <a:r>
              <a:rPr lang="fi-FI" sz="6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myyntipalvelu@kruunupuisto.fi</a:t>
            </a:r>
            <a:r>
              <a:rPr lang="fi-FI" sz="6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fi-FI" sz="600" dirty="0" err="1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www.kruunupuisto.fi</a:t>
            </a:r>
            <a:endParaRPr lang="fi-FI" sz="1000" dirty="0">
              <a:effectLst/>
              <a:latin typeface="Mulish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0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4C0AE3A-6B39-68E4-ABCD-4E7B181B8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7" y="9400741"/>
            <a:ext cx="1827252" cy="377256"/>
          </a:xfrm>
          <a:prstGeom prst="rect">
            <a:avLst/>
          </a:prstGeom>
        </p:spPr>
      </p:pic>
      <p:sp>
        <p:nvSpPr>
          <p:cNvPr id="3" name="Tekstiruutu 9">
            <a:extLst>
              <a:ext uri="{FF2B5EF4-FFF2-40B4-BE49-F238E27FC236}">
                <a16:creationId xmlns:a16="http://schemas.microsoft.com/office/drawing/2014/main" id="{099CAB87-1E75-7FAD-2C81-F08D00656C00}"/>
              </a:ext>
            </a:extLst>
          </p:cNvPr>
          <p:cNvSpPr txBox="1"/>
          <p:nvPr userDrawn="1"/>
        </p:nvSpPr>
        <p:spPr>
          <a:xfrm>
            <a:off x="2280064" y="9493467"/>
            <a:ext cx="4428647" cy="2845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6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Vaahersalontie 44, 58450 Punkaharju I puh. 044 763 9130 I </a:t>
            </a:r>
            <a:r>
              <a:rPr lang="fi-FI" sz="6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myyntipalvelu@kruunupuisto.fi</a:t>
            </a:r>
            <a:r>
              <a:rPr lang="fi-FI" sz="6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fi-FI" sz="600" dirty="0" err="1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www.kruunupuisto.fi</a:t>
            </a:r>
            <a:endParaRPr lang="fi-FI" sz="1000" dirty="0">
              <a:effectLst/>
              <a:latin typeface="Mulish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0CF23FA-7199-C23F-781D-66C776E6F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6160"/>
          <a:stretch/>
        </p:blipFill>
        <p:spPr>
          <a:xfrm>
            <a:off x="4146774" y="2801144"/>
            <a:ext cx="2329668" cy="63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8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4C0AE3A-6B39-68E4-ABCD-4E7B181B8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7" y="9400741"/>
            <a:ext cx="1827252" cy="377256"/>
          </a:xfrm>
          <a:prstGeom prst="rect">
            <a:avLst/>
          </a:prstGeom>
        </p:spPr>
      </p:pic>
      <p:sp>
        <p:nvSpPr>
          <p:cNvPr id="3" name="Tekstiruutu 9">
            <a:extLst>
              <a:ext uri="{FF2B5EF4-FFF2-40B4-BE49-F238E27FC236}">
                <a16:creationId xmlns:a16="http://schemas.microsoft.com/office/drawing/2014/main" id="{099CAB87-1E75-7FAD-2C81-F08D00656C00}"/>
              </a:ext>
            </a:extLst>
          </p:cNvPr>
          <p:cNvSpPr txBox="1"/>
          <p:nvPr userDrawn="1"/>
        </p:nvSpPr>
        <p:spPr>
          <a:xfrm>
            <a:off x="2280064" y="9493467"/>
            <a:ext cx="4428647" cy="2845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6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Vaahersalontie 44, 58450 Punkaharju I puh. 044 763 9130 I </a:t>
            </a:r>
            <a:r>
              <a:rPr lang="fi-FI" sz="6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myyntipalvelu@kruunupuisto.fi</a:t>
            </a:r>
            <a:r>
              <a:rPr lang="fi-FI" sz="6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fi-FI" sz="600" dirty="0" err="1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www.kruunupuisto.fi</a:t>
            </a:r>
            <a:endParaRPr lang="fi-FI" sz="1000" dirty="0">
              <a:effectLst/>
              <a:latin typeface="Mulish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0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41A3AD-EB5B-B546-A30D-0CB8FF926D13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DF49B-8E25-6149-8DD0-8EBE3A76F9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9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530917C-ECC9-DA2E-B75E-7972FF38D552}"/>
              </a:ext>
            </a:extLst>
          </p:cNvPr>
          <p:cNvSpPr/>
          <p:nvPr/>
        </p:nvSpPr>
        <p:spPr>
          <a:xfrm>
            <a:off x="0" y="0"/>
            <a:ext cx="6858000" cy="231005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0B415D9-6B34-D70A-8A88-E2B57BC0CAEC}"/>
              </a:ext>
            </a:extLst>
          </p:cNvPr>
          <p:cNvSpPr/>
          <p:nvPr/>
        </p:nvSpPr>
        <p:spPr>
          <a:xfrm>
            <a:off x="4332259" y="4523398"/>
            <a:ext cx="2180047" cy="2104604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93663F4-0138-23D6-F664-367C08B06371}"/>
              </a:ext>
            </a:extLst>
          </p:cNvPr>
          <p:cNvSpPr txBox="1"/>
          <p:nvPr/>
        </p:nvSpPr>
        <p:spPr>
          <a:xfrm>
            <a:off x="457886" y="2561154"/>
            <a:ext cx="31338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srgbClr val="E6007E"/>
                </a:solidFill>
                <a:latin typeface="Mulish Black" pitchFamily="2" charset="77"/>
              </a:rPr>
              <a:t>KENELLE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13403C5-396C-A90A-FCA7-014F4522F775}"/>
              </a:ext>
            </a:extLst>
          </p:cNvPr>
          <p:cNvSpPr txBox="1"/>
          <p:nvPr/>
        </p:nvSpPr>
        <p:spPr>
          <a:xfrm>
            <a:off x="457886" y="2819402"/>
            <a:ext cx="3500572" cy="3824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Sydänkuntoutuskurssi soveltuu sinulle, jos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Sairastat sepelvaltimotautia ja lisäksi:			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i-FI" sz="900" dirty="0"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Sinulla on useita sepelvaltimotaudin riskitekijöitä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i-FI" sz="900" dirty="0"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Sinulle on tehty ohitusleikkaus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i-FI" sz="900" dirty="0"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Sinulle on tehty pallolaajennus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i-FI" sz="900" dirty="0"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Sinut on läppäleikattu.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i-FI" sz="900" dirty="0"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Sinulla on sydämen vajaatoiminta, kardiomyopatia, sydänsarkoidoosi tai jokin harvinainen tai synnynnäinen sydänsairaus. 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Voit hakea kurssille, kun sairautesi ensivaiheen hoitojakso on päättynyt ja pystyt osallistumaan ryhmämuotoiseen kuntoutukseen. Olet työelämässä tai pois työelämästä.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Sydänkuntoutukseen voi hakea alle ja yli 68 –vuotiaat. Mikäli olet yli 68 –vuotias, voit hakea kuntoutukseen, jos sinulla on haasteita omahoidossa tai sairauden säännöllisessä seuraamisessa.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Kuntoutusta varten tarvitset alle vuoden vanhan lääkärin B -lausunnon tai vastaavat tiedot sisältävän muun lääketieteellisen selvityksen. 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20B33A96-3769-766E-B68E-0B43634A5E0A}"/>
              </a:ext>
            </a:extLst>
          </p:cNvPr>
          <p:cNvSpPr txBox="1"/>
          <p:nvPr/>
        </p:nvSpPr>
        <p:spPr>
          <a:xfrm>
            <a:off x="457886" y="6977293"/>
            <a:ext cx="3633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srgbClr val="E6007E"/>
                </a:solidFill>
                <a:latin typeface="Mulish Black" pitchFamily="2" charset="77"/>
              </a:rPr>
              <a:t>TAVOITTEENA TOIMIVA ARKI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FE0356F-084C-091C-231A-0D690409901E}"/>
              </a:ext>
            </a:extLst>
          </p:cNvPr>
          <p:cNvSpPr txBox="1"/>
          <p:nvPr/>
        </p:nvSpPr>
        <p:spPr>
          <a:xfrm>
            <a:off x="4554544" y="3761653"/>
            <a:ext cx="1910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chemeClr val="bg1"/>
                </a:solidFill>
                <a:latin typeface="Mulish Black" pitchFamily="2" charset="77"/>
              </a:rPr>
              <a:t>ASIANTUNTIJAT TUKENASI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BF7E4452-0C35-CFA8-3BA2-458273F2D3C9}"/>
              </a:ext>
            </a:extLst>
          </p:cNvPr>
          <p:cNvSpPr txBox="1"/>
          <p:nvPr/>
        </p:nvSpPr>
        <p:spPr>
          <a:xfrm>
            <a:off x="4548741" y="4866114"/>
            <a:ext cx="1747082" cy="14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solidFill>
                  <a:schemeClr val="bg1"/>
                </a:solidFill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Kuntoutusta toteuttaa moniammatillinen työryhmä, jossa on mukana kardiologi tai sydänsairauksiin perehtynyt sisätautien erikoislääkäri, sairaanhoitaja tai terveydenhoitaja, fysioterapeutti, psykologi, ja ravitsemusterapeutti.</a:t>
            </a:r>
          </a:p>
        </p:txBody>
      </p:sp>
      <p:sp>
        <p:nvSpPr>
          <p:cNvPr id="2" name="Manuaalinen syöte 1">
            <a:extLst>
              <a:ext uri="{FF2B5EF4-FFF2-40B4-BE49-F238E27FC236}">
                <a16:creationId xmlns:a16="http://schemas.microsoft.com/office/drawing/2014/main" id="{3F3F71CD-0ECE-4C42-D366-523CEF6DC647}"/>
              </a:ext>
            </a:extLst>
          </p:cNvPr>
          <p:cNvSpPr/>
          <p:nvPr/>
        </p:nvSpPr>
        <p:spPr>
          <a:xfrm rot="10800000">
            <a:off x="1699089" y="0"/>
            <a:ext cx="3459822" cy="1859622"/>
          </a:xfrm>
          <a:prstGeom prst="flowChartManualInpu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B6EFA89-4F3F-E152-AF22-10BCE729BE6D}"/>
              </a:ext>
            </a:extLst>
          </p:cNvPr>
          <p:cNvSpPr txBox="1"/>
          <p:nvPr/>
        </p:nvSpPr>
        <p:spPr>
          <a:xfrm>
            <a:off x="2036233" y="391274"/>
            <a:ext cx="2785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>
                <a:solidFill>
                  <a:schemeClr val="bg1"/>
                </a:solidFill>
                <a:latin typeface="Mulish Black" pitchFamily="2" charset="77"/>
              </a:rPr>
              <a:t>SYDÄNKUNTOUTUS- KURSSIT </a:t>
            </a:r>
          </a:p>
          <a:p>
            <a:pPr algn="ctr"/>
            <a:r>
              <a:rPr lang="fi-FI" sz="1400" b="1">
                <a:solidFill>
                  <a:schemeClr val="bg1"/>
                </a:solidFill>
                <a:latin typeface="Mulish Black" pitchFamily="2" charset="77"/>
              </a:rPr>
              <a:t>AIKUISILLE</a:t>
            </a:r>
          </a:p>
          <a:p>
            <a:pPr algn="ctr"/>
            <a:r>
              <a:rPr lang="fi-FI" sz="1400" b="1">
                <a:solidFill>
                  <a:schemeClr val="bg1"/>
                </a:solidFill>
                <a:latin typeface="Mulish Black" pitchFamily="2" charset="77"/>
              </a:rPr>
              <a:t>KRUUNUPUISTOSSA</a:t>
            </a:r>
            <a:endParaRPr lang="fi-FI" sz="1400" b="1" dirty="0">
              <a:solidFill>
                <a:schemeClr val="bg1"/>
              </a:solidFill>
              <a:latin typeface="Mulish Black" pitchFamily="2" charset="77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6CB3E15-0E47-DC56-E33C-5A2FB492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67" y="191053"/>
            <a:ext cx="619125" cy="299085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4D8F6D40-4B2C-383C-6CA9-9075E5868E03}"/>
              </a:ext>
            </a:extLst>
          </p:cNvPr>
          <p:cNvSpPr txBox="1"/>
          <p:nvPr/>
        </p:nvSpPr>
        <p:spPr>
          <a:xfrm>
            <a:off x="4445905" y="2634705"/>
            <a:ext cx="1952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rgbClr val="E6007E"/>
                </a:solidFill>
                <a:latin typeface="Mulish" pitchFamily="2" charset="77"/>
              </a:rPr>
              <a:t>Kuntoutus on Kelan järjestämää ja osallistujille maksutonta. Kuntoutukseen kuuluu majoitus 2hh täysihoidolla. Kelasta voi saada kuntoutusrahaa ansionmenetyksestä sekä korvauksia matkakuluista.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3F84D832-70DF-DAF6-A7B3-0729FDEF6AF7}"/>
              </a:ext>
            </a:extLst>
          </p:cNvPr>
          <p:cNvSpPr/>
          <p:nvPr/>
        </p:nvSpPr>
        <p:spPr>
          <a:xfrm>
            <a:off x="4682353" y="1045224"/>
            <a:ext cx="1479860" cy="1479860"/>
          </a:xfrm>
          <a:prstGeom prst="ellipse">
            <a:avLst/>
          </a:prstGeom>
          <a:blipFill>
            <a:blip r:embed="rId4"/>
            <a:srcRect/>
            <a:stretch>
              <a:fillRect t="-1697" b="-4839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D2E9AD1-1BCA-7C26-7B2A-9D76679A9678}"/>
              </a:ext>
            </a:extLst>
          </p:cNvPr>
          <p:cNvSpPr txBox="1"/>
          <p:nvPr/>
        </p:nvSpPr>
        <p:spPr>
          <a:xfrm>
            <a:off x="457886" y="7301631"/>
            <a:ext cx="3528004" cy="143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highlight>
                  <a:srgbClr val="FFFFFF"/>
                </a:highlight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Kuntoutuksen tavoitteena on tarjota tukea elämäntilanteeseesi ja konkreettista ohjausta selviytyä arjessa paremmin.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highlight>
                  <a:srgbClr val="FFFFFF"/>
                </a:highlight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Kuntoutus toteutetaan ryhmässä, mutta siinä otetaan huomioon jokaisen asiakkaan yksilölliset tarpeet ja tavoitteet kuntoutuksen osalta.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900" dirty="0">
              <a:highlight>
                <a:srgbClr val="FFFFFF"/>
              </a:highlight>
              <a:latin typeface="Mulish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900" dirty="0">
              <a:effectLst/>
              <a:highlight>
                <a:srgbClr val="FFFFFF"/>
              </a:highlight>
              <a:latin typeface="Mulish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3E0E553-4E8D-F25F-9F5E-03F9A9CE4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259" y="6643719"/>
            <a:ext cx="2180047" cy="1755073"/>
          </a:xfrm>
          <a:prstGeom prst="rect">
            <a:avLst/>
          </a:prstGeom>
        </p:spPr>
      </p:pic>
      <p:sp>
        <p:nvSpPr>
          <p:cNvPr id="8" name="Nuoli: Oikea 7">
            <a:extLst>
              <a:ext uri="{FF2B5EF4-FFF2-40B4-BE49-F238E27FC236}">
                <a16:creationId xmlns:a16="http://schemas.microsoft.com/office/drawing/2014/main" id="{371A1090-1AC9-4044-8391-373CFEC32F7C}"/>
              </a:ext>
            </a:extLst>
          </p:cNvPr>
          <p:cNvSpPr/>
          <p:nvPr/>
        </p:nvSpPr>
        <p:spPr>
          <a:xfrm>
            <a:off x="4332259" y="9005079"/>
            <a:ext cx="268357" cy="45719"/>
          </a:xfrm>
          <a:prstGeom prst="rightArrow">
            <a:avLst/>
          </a:prstGeom>
          <a:solidFill>
            <a:srgbClr val="E6007E"/>
          </a:solidFill>
          <a:ln>
            <a:solidFill>
              <a:srgbClr val="E6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3BAAD323-69C9-F08D-7098-D9778D4547E8}"/>
              </a:ext>
            </a:extLst>
          </p:cNvPr>
          <p:cNvSpPr/>
          <p:nvPr/>
        </p:nvSpPr>
        <p:spPr>
          <a:xfrm>
            <a:off x="4890554" y="9027938"/>
            <a:ext cx="268357" cy="45719"/>
          </a:xfrm>
          <a:prstGeom prst="rightArrow">
            <a:avLst/>
          </a:prstGeom>
          <a:solidFill>
            <a:srgbClr val="E6007E"/>
          </a:solidFill>
          <a:ln>
            <a:solidFill>
              <a:srgbClr val="E6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B142C5BC-22C9-ABE7-A6B0-4BD1AC745CFD}"/>
              </a:ext>
            </a:extLst>
          </p:cNvPr>
          <p:cNvSpPr/>
          <p:nvPr/>
        </p:nvSpPr>
        <p:spPr>
          <a:xfrm>
            <a:off x="5375433" y="9027937"/>
            <a:ext cx="268357" cy="45719"/>
          </a:xfrm>
          <a:prstGeom prst="rightArrow">
            <a:avLst/>
          </a:prstGeom>
          <a:solidFill>
            <a:srgbClr val="E6007E"/>
          </a:solidFill>
          <a:ln>
            <a:solidFill>
              <a:srgbClr val="E6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24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8F44EC20-037E-1E82-7461-4A501F02B893}"/>
              </a:ext>
            </a:extLst>
          </p:cNvPr>
          <p:cNvSpPr/>
          <p:nvPr/>
        </p:nvSpPr>
        <p:spPr>
          <a:xfrm>
            <a:off x="0" y="0"/>
            <a:ext cx="6858000" cy="231005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2FBCE8B-D99C-A0AD-DDBF-20ED78369B0F}"/>
              </a:ext>
            </a:extLst>
          </p:cNvPr>
          <p:cNvSpPr txBox="1"/>
          <p:nvPr/>
        </p:nvSpPr>
        <p:spPr>
          <a:xfrm>
            <a:off x="457886" y="2819402"/>
            <a:ext cx="3528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highlight>
                  <a:srgbClr val="FFFFFF"/>
                </a:highlight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Kuntoutuksen kesto on 15 vrk ja se toteutetaan kolmessa 5 vrk jaksossa. Läheisesi voi osallistua kuntoutukseen kanssasi 2 vrk ajan ensimmäisen jakson lopussa.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highlight>
                  <a:srgbClr val="FFFFFF"/>
                </a:highlight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Kurssi sisältää monipuolisesti ohjausta, harjoittelua ja neuvontaa ravintoon, liikuntaan ja kokonaisvaltaiseen hyvinvointiin liittyen.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8F2EC46-9A14-DA59-BA38-8988984E5397}"/>
              </a:ext>
            </a:extLst>
          </p:cNvPr>
          <p:cNvSpPr txBox="1"/>
          <p:nvPr/>
        </p:nvSpPr>
        <p:spPr>
          <a:xfrm>
            <a:off x="457886" y="4056803"/>
            <a:ext cx="3633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srgbClr val="E6007E"/>
                </a:solidFill>
                <a:latin typeface="Mulish Black" pitchFamily="2" charset="77"/>
              </a:rPr>
              <a:t>AJANKOHDAT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23E73E8-2D66-BF01-9470-7F8CEF0625ED}"/>
              </a:ext>
            </a:extLst>
          </p:cNvPr>
          <p:cNvSpPr txBox="1"/>
          <p:nvPr/>
        </p:nvSpPr>
        <p:spPr>
          <a:xfrm>
            <a:off x="457886" y="4303024"/>
            <a:ext cx="3802829" cy="398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Hakiessasi sydänkuntoutukseen voit toivoa kurssiajankohtaa tai jättää sen avoimeksi. Kuntoutuspäätöksen saatuasi, olemme sinuun yhteydessä ja sovitaan sinulle sopiva ajankohta.</a:t>
            </a:r>
            <a:endParaRPr lang="fi-FI" sz="900" dirty="0">
              <a:effectLst/>
              <a:latin typeface="Mulish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•	20.-24.1.2025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•	10.-14.2.2025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•	10.-14.3.2025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•	7.-11.4.2025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•	22.-26.4.2025 (sydämen vajaatoiminta,</a:t>
            </a:r>
            <a:r>
              <a:rPr lang="fi-FI" sz="900" dirty="0"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kardiomyopatia, 	sydänsarkoidoosi, harvinainen tai synnynnäinen 	sydänsairaus)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•	19.-23.5.2025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•	11.-15.8.2025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•	15.-19.9.2025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•	6.-10.10.2025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•	3.-7.11.2025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900" dirty="0">
              <a:effectLst/>
              <a:latin typeface="Mulish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900" dirty="0">
                <a:effectLst/>
                <a:latin typeface="Mulis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Lisätietoja löydät myös osoitteessa www.kela.fi/aikuisten-sydan-kuntoutuskurssi. </a:t>
            </a:r>
          </a:p>
        </p:txBody>
      </p:sp>
      <p:sp>
        <p:nvSpPr>
          <p:cNvPr id="13" name="Manuaalinen syöte 12">
            <a:extLst>
              <a:ext uri="{FF2B5EF4-FFF2-40B4-BE49-F238E27FC236}">
                <a16:creationId xmlns:a16="http://schemas.microsoft.com/office/drawing/2014/main" id="{BD559FF1-CB4B-048C-8046-BCAF4A01952F}"/>
              </a:ext>
            </a:extLst>
          </p:cNvPr>
          <p:cNvSpPr/>
          <p:nvPr/>
        </p:nvSpPr>
        <p:spPr>
          <a:xfrm rot="10800000">
            <a:off x="1699089" y="0"/>
            <a:ext cx="3459822" cy="1859622"/>
          </a:xfrm>
          <a:prstGeom prst="flowChartManualInpu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46A6A72-80E5-BEDC-36CA-D41577EDA1B2}"/>
              </a:ext>
            </a:extLst>
          </p:cNvPr>
          <p:cNvSpPr txBox="1"/>
          <p:nvPr/>
        </p:nvSpPr>
        <p:spPr>
          <a:xfrm>
            <a:off x="2036233" y="105297"/>
            <a:ext cx="27855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>
              <a:solidFill>
                <a:schemeClr val="bg1"/>
              </a:solidFill>
              <a:latin typeface="Mulish Black" pitchFamily="2" charset="77"/>
            </a:endParaRPr>
          </a:p>
          <a:p>
            <a:pPr algn="ctr"/>
            <a:r>
              <a:rPr lang="fi-FI" sz="1400" b="1">
                <a:solidFill>
                  <a:schemeClr val="bg1"/>
                </a:solidFill>
                <a:latin typeface="Mulish Black" pitchFamily="2" charset="77"/>
              </a:rPr>
              <a:t>SYDÄNKUNTOUTUS- KURSSIT </a:t>
            </a:r>
          </a:p>
          <a:p>
            <a:pPr algn="ctr"/>
            <a:r>
              <a:rPr lang="fi-FI" sz="1400" b="1">
                <a:solidFill>
                  <a:schemeClr val="bg1"/>
                </a:solidFill>
                <a:latin typeface="Mulish Black" pitchFamily="2" charset="77"/>
              </a:rPr>
              <a:t>AIKUISILLE</a:t>
            </a:r>
          </a:p>
          <a:p>
            <a:pPr algn="ctr"/>
            <a:r>
              <a:rPr lang="fi-FI" sz="1400" b="1">
                <a:solidFill>
                  <a:schemeClr val="bg1"/>
                </a:solidFill>
                <a:latin typeface="Mulish Black" pitchFamily="2" charset="77"/>
              </a:rPr>
              <a:t>KRUUNUPUISTOSSA</a:t>
            </a:r>
            <a:endParaRPr lang="fi-FI" sz="1400" b="1" dirty="0">
              <a:solidFill>
                <a:schemeClr val="bg1"/>
              </a:solidFill>
              <a:latin typeface="Mulish Black" pitchFamily="2" charset="77"/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62AC370-293D-CDE0-D4D7-8B401F2DE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67" y="191053"/>
            <a:ext cx="619125" cy="299085"/>
          </a:xfrm>
          <a:prstGeom prst="rect">
            <a:avLst/>
          </a:prstGeom>
        </p:spPr>
      </p:pic>
      <p:sp>
        <p:nvSpPr>
          <p:cNvPr id="19" name="Ellipsi 18">
            <a:extLst>
              <a:ext uri="{FF2B5EF4-FFF2-40B4-BE49-F238E27FC236}">
                <a16:creationId xmlns:a16="http://schemas.microsoft.com/office/drawing/2014/main" id="{65562B39-FDF5-A61C-DB4E-4AA0E8F16F37}"/>
              </a:ext>
            </a:extLst>
          </p:cNvPr>
          <p:cNvSpPr/>
          <p:nvPr/>
        </p:nvSpPr>
        <p:spPr>
          <a:xfrm>
            <a:off x="4682353" y="1045224"/>
            <a:ext cx="1479860" cy="1479860"/>
          </a:xfrm>
          <a:prstGeom prst="ellipse">
            <a:avLst/>
          </a:prstGeom>
          <a:blipFill>
            <a:blip r:embed="rId4"/>
            <a:srcRect/>
            <a:stretch>
              <a:fillRect t="-1697" b="-4839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769DF35-F34A-48D6-DDA6-A59184F23F09}"/>
              </a:ext>
            </a:extLst>
          </p:cNvPr>
          <p:cNvSpPr txBox="1"/>
          <p:nvPr/>
        </p:nvSpPr>
        <p:spPr>
          <a:xfrm>
            <a:off x="457886" y="2591902"/>
            <a:ext cx="3633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srgbClr val="E6007E"/>
                </a:solidFill>
                <a:latin typeface="Mulish Black" pitchFamily="2" charset="77"/>
              </a:rPr>
              <a:t>TOTEUTUS</a:t>
            </a:r>
          </a:p>
        </p:txBody>
      </p:sp>
    </p:spTree>
    <p:extLst>
      <p:ext uri="{BB962C8B-B14F-4D97-AF65-F5344CB8AC3E}">
        <p14:creationId xmlns:p14="http://schemas.microsoft.com/office/powerpoint/2010/main" val="58735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352</Words>
  <Application>Microsoft Office PowerPoint</Application>
  <PresentationFormat>A4-paperi (210 x 297 mm)</PresentationFormat>
  <Paragraphs>41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Arial</vt:lpstr>
      <vt:lpstr>Aptos</vt:lpstr>
      <vt:lpstr>Wingdings</vt:lpstr>
      <vt:lpstr>Mulish Black</vt:lpstr>
      <vt:lpstr>Aptos Display</vt:lpstr>
      <vt:lpstr>Mulish</vt:lpstr>
      <vt:lpstr>Office-teema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Tiia-Riikka Tynkkynen</dc:creator>
  <cp:lastModifiedBy>Nina Rinkinen</cp:lastModifiedBy>
  <cp:revision>22</cp:revision>
  <dcterms:created xsi:type="dcterms:W3CDTF">2024-05-16T05:14:16Z</dcterms:created>
  <dcterms:modified xsi:type="dcterms:W3CDTF">2024-12-03T11:48:49Z</dcterms:modified>
</cp:coreProperties>
</file>