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01_B715A0D3.xml" ContentType="application/vnd.ms-powerpoint.comments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75" r:id="rId7"/>
    <p:sldId id="276" r:id="rId8"/>
    <p:sldId id="259" r:id="rId9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4C9B73B-E761-DA9C-97C5-B55AAC54C9CB}" name="Kaisa Hirn" initials="KH" userId="S::kaisa.hirn@syke-elinsiirrot.fi::9575350e-3610-4031-9da6-5281921470e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056"/>
    <p:restoredTop sz="97646"/>
  </p:normalViewPr>
  <p:slideViewPr>
    <p:cSldViewPr snapToGrid="0" showGuides="1">
      <p:cViewPr varScale="1">
        <p:scale>
          <a:sx n="95" d="100"/>
          <a:sy n="95" d="100"/>
        </p:scale>
        <p:origin x="619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omments/modernComment_101_B715A0D3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07ECE21-BFF8-4FF5-901A-B99395505D01}" authorId="{04C9B73B-E761-DA9C-97C5-B55AAC54C9CB}" status="resolved" created="2024-01-14T11:03:58.859" complete="100000">
    <pc:sldMkLst xmlns:pc="http://schemas.microsoft.com/office/powerpoint/2013/main/command">
      <pc:docMk/>
      <pc:sldMk cId="3071647955" sldId="257"/>
    </pc:sldMkLst>
    <p188:replyLst>
      <p188:reply id="{08500C78-8DD0-44E6-9702-3E0A1EA4E4B9}" authorId="{04C9B73B-E761-DA9C-97C5-B55AAC54C9CB}" created="2024-01-14T11:35:27.115">
        <p188:txBody>
          <a:bodyPr/>
          <a:lstStyle/>
          <a:p>
            <a:r>
              <a:rPr lang="fi-FI"/>
              <a:t>Apupumpun varassa elävät
</a:t>
            </a:r>
          </a:p>
        </p188:txBody>
      </p188:reply>
    </p188:replyLst>
    <p188:txBody>
      <a:bodyPr/>
      <a:lstStyle/>
      <a:p>
        <a:r>
          <a:rPr lang="fi-FI"/>
          <a:t>Apupumpun kanssa elävät vai sydämen apupumppua käyttävät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42E78-E9F5-C248-8A29-F89ABF6A101A}" type="datetimeFigureOut">
              <a:rPr lang="fi-FI" smtClean="0"/>
              <a:t>13.1.2025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0C774-CF98-FD45-99D3-3789CA5E6C8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4650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fi-FI" b="0" i="0" u="none" strike="noStrike" noProof="0" dirty="0" err="1">
                <a:solidFill>
                  <a:srgbClr val="333334"/>
                </a:solidFill>
                <a:effectLst/>
                <a:latin typeface="Gerbera"/>
              </a:rPr>
              <a:t>SYKEn</a:t>
            </a:r>
            <a:r>
              <a:rPr lang="fi-FI" b="0" i="0" u="none" strike="noStrike" noProof="0" dirty="0">
                <a:solidFill>
                  <a:srgbClr val="333334"/>
                </a:solidFill>
                <a:effectLst/>
                <a:latin typeface="Gerbera"/>
              </a:rPr>
              <a:t> toiminnan tarkoitus on: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u="none" strike="noStrike" noProof="0" dirty="0">
                <a:solidFill>
                  <a:srgbClr val="333334"/>
                </a:solidFill>
                <a:effectLst/>
                <a:latin typeface="Gerbera"/>
              </a:rPr>
              <a:t>toimiminen jäsenten yhdyssiteenä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u="none" strike="noStrike" noProof="0" dirty="0">
                <a:solidFill>
                  <a:srgbClr val="333334"/>
                </a:solidFill>
                <a:effectLst/>
                <a:latin typeface="Gerbera"/>
              </a:rPr>
              <a:t>edunvalvonta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u="none" strike="noStrike" noProof="0" dirty="0" err="1">
                <a:solidFill>
                  <a:srgbClr val="333334"/>
                </a:solidFill>
                <a:effectLst/>
                <a:latin typeface="Gerbera"/>
              </a:rPr>
              <a:t>elinsiirrokkaan</a:t>
            </a:r>
            <a:r>
              <a:rPr lang="fi-FI" b="0" i="0" u="none" strike="noStrike" noProof="0" dirty="0">
                <a:solidFill>
                  <a:srgbClr val="333334"/>
                </a:solidFill>
                <a:effectLst/>
                <a:latin typeface="Gerbera"/>
              </a:rPr>
              <a:t> hyvä elämä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u="none" strike="noStrike" noProof="0" dirty="0">
                <a:solidFill>
                  <a:srgbClr val="333334"/>
                </a:solidFill>
                <a:effectLst/>
                <a:latin typeface="Gerbera"/>
              </a:rPr>
              <a:t>elinsiirtotoiminnan edellytysten </a:t>
            </a:r>
            <a:r>
              <a:rPr lang="fi-FI" b="0" i="0" u="none" strike="noStrike" noProof="0" dirty="0" err="1">
                <a:solidFill>
                  <a:srgbClr val="333334"/>
                </a:solidFill>
                <a:effectLst/>
                <a:latin typeface="Gerbera"/>
              </a:rPr>
              <a:t>parataminen</a:t>
            </a:r>
            <a:endParaRPr lang="fi-FI" b="0" i="0" u="none" strike="noStrike" noProof="0" dirty="0">
              <a:solidFill>
                <a:srgbClr val="333334"/>
              </a:solidFill>
              <a:effectLst/>
              <a:latin typeface="Gerbera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0" i="0" u="none" strike="noStrike" noProof="0" dirty="0" err="1">
                <a:solidFill>
                  <a:srgbClr val="333334"/>
                </a:solidFill>
                <a:effectLst/>
                <a:latin typeface="Gerbera"/>
              </a:rPr>
              <a:t>elinsiirrokkaan</a:t>
            </a:r>
            <a:r>
              <a:rPr lang="fi-FI" b="0" i="0" u="none" strike="noStrike" noProof="0" dirty="0">
                <a:solidFill>
                  <a:srgbClr val="333334"/>
                </a:solidFill>
                <a:effectLst/>
                <a:latin typeface="Gerbera"/>
              </a:rPr>
              <a:t> liitännäissairauksien ehkäisytyö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D0C774-CF98-FD45-99D3-3789CA5E6C8A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9456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D0C774-CF98-FD45-99D3-3789CA5E6C8A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9843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B31EC-B323-6CF6-2A15-EB673998C7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41CAA4-4E61-FAE9-A0D6-DAE7BB13F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6789C3-F484-0C74-2F8D-46D59690B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5264-4242-4F47-A21C-AABB8F53D408}" type="slidenum">
              <a:rPr lang="fi-FI" smtClean="0"/>
              <a:t>‹#›</a:t>
            </a:fld>
            <a:endParaRPr lang="fi-FI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28F0C8-A8F1-A298-8238-E87E003B5B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 b="0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C5E4E8-4D9C-1E42-AE20-F451781F7082}" type="datetimeFigureOut">
              <a:rPr lang="fi-FI" smtClean="0"/>
              <a:pPr/>
              <a:t>13.1.2025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7726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BF8CE-CFBC-04CF-5A8B-11CD345B8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2BED8-4421-E44A-626B-92C6657AB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DAD2A-5BC8-1CA3-E881-850DB93759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 b="0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C5E4E8-4D9C-1E42-AE20-F451781F7082}" type="datetimeFigureOut">
              <a:rPr lang="fi-FI" smtClean="0"/>
              <a:pPr/>
              <a:t>13.1.2025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9B28F-29EC-D2B3-FE9D-1B89DD47F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400" b="0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74305-53C5-1C2B-B0B1-C3B44727B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5264-4242-4F47-A21C-AABB8F53D40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2933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6711D-2F8F-5B2F-A49A-96E32DEF9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3F69A7-A384-1CE6-7F58-2B89A6B0B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5264-4242-4F47-A21C-AABB8F53D40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807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3D8E5A-41BA-BDF4-BF69-59C9F157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5264-4242-4F47-A21C-AABB8F53D40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253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AD4C32-D385-2F2B-9C6F-86A4F14C5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9600" y="365125"/>
            <a:ext cx="9474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fi-FI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4D85F5-BF9D-749D-735F-E0F326ACA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3F2E2F-56EC-922D-6DA2-17320AEBC9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55264-4242-4F47-A21C-AABB8F53D408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807C8F1-67D5-F175-4B5A-D4E09418FE9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48920" y="230188"/>
            <a:ext cx="1539240" cy="120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684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1_B715A0D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0" name="Rectangle 138">
            <a:extLst>
              <a:ext uri="{FF2B5EF4-FFF2-40B4-BE49-F238E27FC236}">
                <a16:creationId xmlns:a16="http://schemas.microsoft.com/office/drawing/2014/main" id="{9389D3E0-BA02-41D3-B2AC-8FD6AA8939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2EAD2D-8688-DAFB-65E9-CBDC80978D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557189"/>
            <a:ext cx="3966463" cy="55719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000" kern="1200" noProof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Sydän- ja keuhkosiirrokkaat – Syke ry</a:t>
            </a:r>
            <a:br>
              <a:rPr lang="en-US" sz="4000" kern="1200" noProof="1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4000" kern="1200" noProof="1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 noProof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</a:t>
            </a:r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trategia </a:t>
            </a:r>
            <a:b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2024–2028 </a:t>
            </a:r>
          </a:p>
        </p:txBody>
      </p:sp>
      <p:pic>
        <p:nvPicPr>
          <p:cNvPr id="6" name="Kuva 5" descr="Kuva, joka sisältää kohteen Fontti, Grafiikka, logo, symboli&#10;&#10;Kuvaus luotu automaattisesti">
            <a:extLst>
              <a:ext uri="{FF2B5EF4-FFF2-40B4-BE49-F238E27FC236}">
                <a16:creationId xmlns:a16="http://schemas.microsoft.com/office/drawing/2014/main" id="{FFF02AD2-01C7-541D-3825-6F97FCE035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6911" y="1744108"/>
            <a:ext cx="6833848" cy="3536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4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30E63-F7C9-CF22-24CD-FA33CAF4E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8900" y="344805"/>
            <a:ext cx="9474200" cy="1325563"/>
          </a:xfrm>
        </p:spPr>
        <p:txBody>
          <a:bodyPr/>
          <a:lstStyle/>
          <a:p>
            <a:r>
              <a:rPr lang="fi-FI" noProof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Syken</a:t>
            </a:r>
            <a:r>
              <a:rPr lang="fi-FI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visio</a:t>
            </a:r>
            <a:endParaRPr lang="fi-FI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045F90-8E8B-869C-A055-68B2D68CFC01}"/>
              </a:ext>
            </a:extLst>
          </p:cNvPr>
          <p:cNvSpPr txBox="1"/>
          <p:nvPr/>
        </p:nvSpPr>
        <p:spPr>
          <a:xfrm>
            <a:off x="548640" y="1908071"/>
            <a:ext cx="10835640" cy="30418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i-FI" sz="2800" dirty="0"/>
              <a:t>Elinsiirtotoiminta säilyy laadukkaana ja kehittyy edelleen Suomessa. </a:t>
            </a:r>
            <a:br>
              <a:rPr lang="fi-FI" sz="2800" dirty="0"/>
            </a:br>
            <a:r>
              <a:rPr lang="fi-FI" sz="2800" dirty="0"/>
              <a:t>Sekä potilaat että läheiset löytävät tarjoamamme laadukkaan vertaistuen.</a:t>
            </a:r>
            <a:br>
              <a:rPr lang="fi-FI" sz="2800" dirty="0"/>
            </a:br>
            <a:r>
              <a:rPr lang="fi-FI" sz="2800" dirty="0"/>
              <a:t>Syke yhdistää </a:t>
            </a:r>
            <a:r>
              <a:rPr lang="fi-FI" sz="2800" dirty="0" err="1"/>
              <a:t>siirrokkaat</a:t>
            </a:r>
            <a:r>
              <a:rPr lang="fi-FI" sz="2800" dirty="0"/>
              <a:t>, siirtoa odottavat, apupumpun varassa elävät sekä heidän läheisensä kukoistavaan ja vaikutusvaltaiseen Syke-yhteisöön.</a:t>
            </a:r>
          </a:p>
          <a:p>
            <a:pPr>
              <a:lnSpc>
                <a:spcPct val="150000"/>
              </a:lnSpc>
            </a:pPr>
            <a:endParaRPr lang="fi-FI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64795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817C49-2902-7750-127C-9D757FF2B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8900" y="314325"/>
            <a:ext cx="9474200" cy="1325563"/>
          </a:xfrm>
        </p:spPr>
        <p:txBody>
          <a:bodyPr/>
          <a:lstStyle/>
          <a:p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Syken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missio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3272675-13EE-0961-A394-0C5739905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Syke on sydän-, keuhko- ja </a:t>
            </a:r>
            <a:r>
              <a:rPr lang="fi-FI" sz="2800" noProof="1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sydänkeuhkosiirrokkaiden, siirtoa odottavien</a:t>
            </a:r>
            <a:r>
              <a:rPr lang="fi-FI" sz="2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ja sydämen apupumpun varassa elävien sekä läheisten yhdysside ja etujärjestö. </a:t>
            </a:r>
            <a:br>
              <a:rPr lang="fi-FI" sz="2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fi-FI" sz="2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2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Tuemme jäsenistömme hyvinvointia, parannamme elinsiirtotoiminnan edellytyksiä ja osallistumme </a:t>
            </a:r>
            <a:r>
              <a:rPr lang="fi-FI" sz="2800" noProof="1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elinsiirrokkaiden</a:t>
            </a:r>
            <a:r>
              <a:rPr lang="fi-FI" sz="2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liitännäissairauksien ehkäisytyöhön.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7125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6FBDD9-C008-6101-F7D6-3BE913EDC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8900" y="334645"/>
            <a:ext cx="9474200" cy="1325563"/>
          </a:xfrm>
        </p:spPr>
        <p:txBody>
          <a:bodyPr/>
          <a:lstStyle/>
          <a:p>
            <a:r>
              <a:rPr lang="fi-FI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Syken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arvot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5883B25-2052-2E62-7C0C-61326A0FA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1396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fi-FI" sz="20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Ihmisen kunnioittaminen </a:t>
            </a:r>
            <a:br>
              <a:rPr kumimoji="0" lang="fi-FI" sz="18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fi-FI" sz="18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fi-FI" sz="1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Kannustava ja rohkaiseva ilmapiiri</a:t>
            </a:r>
            <a:br>
              <a:rPr lang="fi-FI" sz="1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1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- Edistämme mahdollisuutta toimia yhdessä</a:t>
            </a:r>
            <a:br>
              <a:rPr lang="fi-FI" sz="1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1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- Edistämme osallistumista ja osallisuutta</a:t>
            </a:r>
            <a:br>
              <a:rPr lang="fi-FI" sz="1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fi-FI" sz="1800" dirty="0">
              <a:solidFill>
                <a:schemeClr val="tx1"/>
              </a:solidFill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fi-FI" sz="20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Yhdenvertaisuus </a:t>
            </a:r>
            <a:br>
              <a:rPr kumimoji="0" lang="fi-FI" sz="18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fi-FI" sz="18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fi-FI" sz="1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Yhdenvertainen osallisuus paikkakunnasta riippumatta </a:t>
            </a:r>
            <a:br>
              <a:rPr lang="fi-FI" sz="1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1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- Yhdenvertaisuus jäsenten välillä</a:t>
            </a:r>
            <a:br>
              <a:rPr lang="fi-FI" sz="1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1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- Yhdenvertaisuus tilanteesta, perussairaudesta, siirron ajankohdasta tai iästä riippumatta </a:t>
            </a:r>
            <a:br>
              <a:rPr lang="fi-FI" sz="1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fi-FI" sz="1800" dirty="0">
              <a:solidFill>
                <a:schemeClr val="tx1"/>
              </a:solidFill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1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Edistämme osallistumista ja osallisuutta</a:t>
            </a:r>
          </a:p>
          <a:p>
            <a:endParaRPr lang="fi-FI" sz="1800" dirty="0"/>
          </a:p>
        </p:txBody>
      </p:sp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7760C50E-7AE8-6F52-E44D-625D31A357C8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455920" cy="469773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fi-FI" sz="2900" b="1" dirty="0">
                <a:latin typeface="+mn-lt"/>
              </a:rPr>
              <a:t>Yhteisöllisyys </a:t>
            </a:r>
            <a:br>
              <a:rPr lang="fi-FI" sz="2600" b="1" dirty="0">
                <a:latin typeface="+mn-lt"/>
              </a:rPr>
            </a:br>
            <a:r>
              <a:rPr lang="fi-FI" sz="2600" b="1" dirty="0">
                <a:latin typeface="+mn-lt"/>
              </a:rPr>
              <a:t>- </a:t>
            </a:r>
            <a:r>
              <a:rPr lang="fi-FI" sz="2600" dirty="0">
                <a:latin typeface="+mn-lt"/>
              </a:rPr>
              <a:t>Hyväksyntä </a:t>
            </a:r>
            <a:br>
              <a:rPr lang="fi-FI" sz="2600" dirty="0">
                <a:latin typeface="+mn-lt"/>
              </a:rPr>
            </a:br>
            <a:r>
              <a:rPr lang="fi-FI" sz="2600" dirty="0">
                <a:latin typeface="+mn-lt"/>
              </a:rPr>
              <a:t>- Kuuntelu </a:t>
            </a:r>
            <a:br>
              <a:rPr lang="fi-FI" sz="2600" dirty="0">
                <a:latin typeface="+mn-lt"/>
              </a:rPr>
            </a:br>
            <a:r>
              <a:rPr lang="fi-FI" sz="2600" dirty="0">
                <a:latin typeface="+mn-lt"/>
              </a:rPr>
              <a:t>- Yksilöllinen huomiointi </a:t>
            </a:r>
            <a:br>
              <a:rPr lang="fi-FI" sz="2600" dirty="0">
                <a:latin typeface="+mn-lt"/>
              </a:rPr>
            </a:br>
            <a:r>
              <a:rPr lang="fi-FI" sz="2600" dirty="0">
                <a:latin typeface="+mn-lt"/>
              </a:rPr>
              <a:t>- Erilaisuuden ja rajojen kunnioitus </a:t>
            </a:r>
            <a:br>
              <a:rPr lang="fi-FI" sz="2600" dirty="0">
                <a:latin typeface="+mn-lt"/>
              </a:rPr>
            </a:br>
            <a:endParaRPr lang="fi-FI" sz="2600" dirty="0">
              <a:latin typeface="+mn-lt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fi-FI" sz="2900" b="1" dirty="0">
                <a:latin typeface="+mn-lt"/>
              </a:rPr>
              <a:t>Avoin toimintailmapiiri</a:t>
            </a:r>
            <a:r>
              <a:rPr lang="fi-FI" sz="2900" dirty="0">
                <a:latin typeface="+mn-lt"/>
              </a:rPr>
              <a:t> </a:t>
            </a:r>
            <a:br>
              <a:rPr lang="fi-FI" sz="2600" dirty="0">
                <a:latin typeface="+mn-lt"/>
              </a:rPr>
            </a:br>
            <a:r>
              <a:rPr lang="fi-FI" sz="2600" dirty="0">
                <a:latin typeface="+mn-lt"/>
              </a:rPr>
              <a:t>- Avoin tiedottaminen yhdistyksen toiminnasta</a:t>
            </a:r>
            <a:br>
              <a:rPr lang="fi-FI" sz="2600" dirty="0">
                <a:latin typeface="+mn-lt"/>
              </a:rPr>
            </a:br>
            <a:endParaRPr lang="fi-FI" sz="2600" dirty="0">
              <a:latin typeface="+mn-lt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fi-FI" sz="2900" b="1" dirty="0">
                <a:latin typeface="+mn-lt"/>
              </a:rPr>
              <a:t>Luotettavuus</a:t>
            </a:r>
            <a:br>
              <a:rPr lang="fi-FI" sz="2600" b="1" dirty="0">
                <a:latin typeface="+mn-lt"/>
              </a:rPr>
            </a:br>
            <a:r>
              <a:rPr lang="fi-FI" sz="2600" b="1" dirty="0">
                <a:latin typeface="+mn-lt"/>
              </a:rPr>
              <a:t>- </a:t>
            </a:r>
            <a:r>
              <a:rPr lang="fi-FI" sz="2600" dirty="0">
                <a:latin typeface="+mn-lt"/>
              </a:rPr>
              <a:t>Välitämme vain tarkistettua, luotettavaksi todettua tietoa</a:t>
            </a:r>
            <a:br>
              <a:rPr lang="fi-FI" sz="2600" dirty="0">
                <a:latin typeface="+mn-lt"/>
              </a:rPr>
            </a:br>
            <a:r>
              <a:rPr lang="fi-FI" sz="2600" dirty="0">
                <a:latin typeface="+mn-lt"/>
              </a:rPr>
              <a:t>- Luottamuksellisuus yksityisasioissa</a:t>
            </a:r>
            <a:br>
              <a:rPr lang="fi-FI" sz="2600" dirty="0">
                <a:latin typeface="+mn-lt"/>
              </a:rPr>
            </a:br>
            <a:r>
              <a:rPr lang="fi-FI" sz="2600" dirty="0">
                <a:latin typeface="+mn-lt"/>
              </a:rPr>
              <a:t>- Avoimuus luo luotettavuutta</a:t>
            </a:r>
            <a:endParaRPr lang="fi-FI" sz="2600" dirty="0">
              <a:solidFill>
                <a:schemeClr val="bg1"/>
              </a:solidFill>
              <a:latin typeface="+mn-lt"/>
            </a:endParaRPr>
          </a:p>
          <a:p>
            <a:pPr marL="285750" indent="-285750">
              <a:spcAft>
                <a:spcPts val="600"/>
              </a:spcAft>
            </a:pPr>
            <a:r>
              <a:rPr lang="fi-FI" i="1" dirty="0">
                <a:solidFill>
                  <a:schemeClr val="bg1"/>
                </a:solidFill>
              </a:rPr>
              <a:t>Edistämme osallistumista ja osallisuutta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52621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30E63-F7C9-CF22-24CD-FA33CAF4E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5671" y="365125"/>
            <a:ext cx="9474200" cy="1325563"/>
          </a:xfrm>
        </p:spPr>
        <p:txBody>
          <a:bodyPr/>
          <a:lstStyle/>
          <a:p>
            <a:r>
              <a:rPr lang="fi-FI" noProof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Syken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strategiset tavoitteet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FFFE42-13B3-9A47-8079-46DAC5C40BCB}"/>
              </a:ext>
            </a:extLst>
          </p:cNvPr>
          <p:cNvSpPr/>
          <p:nvPr/>
        </p:nvSpPr>
        <p:spPr>
          <a:xfrm>
            <a:off x="550816" y="1930127"/>
            <a:ext cx="3167744" cy="353885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540000" rIns="180000" bIns="180000" rtlCol="0" anchor="t"/>
          <a:lstStyle/>
          <a:p>
            <a:pPr marR="0" lvl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   VETOVOIMAINEN SYKE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Jäsenistölle merkityksellisen toiminnan kehittäminen </a:t>
            </a:r>
            <a:br>
              <a:rPr lang="fi-FI" sz="1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toimimme yhdessä, avoimesti ja jäsenistöä kuunnellen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Aluetoiminnan tukeminen </a:t>
            </a:r>
            <a:br>
              <a:rPr lang="fi-FI" sz="1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levitämme parhaita käytäntöjä, kehitämme alueiden välistä yhteistyötä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Sisäisen toimintailmapiirin kehittäminen </a:t>
            </a:r>
            <a:br>
              <a:rPr lang="fi-FI" sz="1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suunnittelemme toimintaa läpinäkyvästi ja mahdollistetaan osallistuminen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34E826-857B-EFBD-582E-82E989DCA68D}"/>
              </a:ext>
            </a:extLst>
          </p:cNvPr>
          <p:cNvSpPr/>
          <p:nvPr/>
        </p:nvSpPr>
        <p:spPr>
          <a:xfrm>
            <a:off x="1289138" y="5612722"/>
            <a:ext cx="4491447" cy="99542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ctr"/>
          <a:lstStyle/>
          <a:p>
            <a:pPr>
              <a:spcAft>
                <a:spcPts val="600"/>
              </a:spcAft>
            </a:pPr>
            <a:r>
              <a:rPr lang="fi-FI" sz="1400" b="1" dirty="0">
                <a:solidFill>
                  <a:schemeClr val="tx1"/>
                </a:solidFill>
                <a:cs typeface="Arial" panose="020B0604020202020204" pitchFamily="34" charset="0"/>
              </a:rPr>
              <a:t>RAHOITUSPOHJAN LAAJENTAMINEN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  <a:cs typeface="Arial" panose="020B0604020202020204" pitchFamily="34" charset="0"/>
              </a:rPr>
              <a:t>Kehitämme varainhankintaa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  <a:cs typeface="Arial" panose="020B0604020202020204" pitchFamily="34" charset="0"/>
              </a:rPr>
              <a:t>Selvitämme uusia rahoitusvaihtoehtoja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D480C66-9D0F-BB3C-C0FC-CE98B60AB782}"/>
              </a:ext>
            </a:extLst>
          </p:cNvPr>
          <p:cNvSpPr/>
          <p:nvPr/>
        </p:nvSpPr>
        <p:spPr>
          <a:xfrm>
            <a:off x="3875315" y="1930126"/>
            <a:ext cx="4065816" cy="353885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540000" rIns="180000" bIns="180000" rtlCol="0" anchor="t"/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  VAIKUTTAVA SYKE </a:t>
            </a:r>
            <a:endParaRPr lang="fi-FI" sz="1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Yhteistyön kehittäminen sote-toimijoiden kanssa (julkinen sektori)</a:t>
            </a:r>
            <a:br>
              <a:rPr lang="fi-FI" sz="1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vahvistamme alueellisia verkostoja</a:t>
            </a:r>
            <a:b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elinsiirtotoiminnan edellytysten turvaamiseksi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Verkostoituminen muiden toimijoiden kanssa (kolmas sektori, yksityiset toimijat)</a:t>
            </a:r>
            <a:br>
              <a:rPr lang="fi-FI" sz="1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vältämme päällekkäistä tekemistä, hyödynnämme muiden resursseja ja osaamista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Yhteiskunnallisen vaikuttamistoiminnan kehittäminen</a:t>
            </a:r>
            <a:br>
              <a:rPr lang="fi-FI" sz="1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näymme laajasti tapahtumissa, vahvistamme päättäjäyhteistyötä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1B0225-2771-DDFD-1068-5A4646B85688}"/>
              </a:ext>
            </a:extLst>
          </p:cNvPr>
          <p:cNvSpPr/>
          <p:nvPr/>
        </p:nvSpPr>
        <p:spPr>
          <a:xfrm>
            <a:off x="8142514" y="1930127"/>
            <a:ext cx="3498671" cy="353885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540000" rIns="180000" bIns="180000" rtlCol="0" anchor="t"/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   HYVINVOIVA SYKE </a:t>
            </a:r>
            <a:endParaRPr lang="fi-FI" sz="1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Jäsenistön ja heidän läheistensä hyvinvoinnin parantaminen</a:t>
            </a:r>
            <a:br>
              <a:rPr lang="fi-FI" sz="1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tavoittelemme kokonaisvaltaisesti hyvää elämänlaatua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Varhaisen tuen kehittäminen </a:t>
            </a:r>
            <a:br>
              <a:rPr lang="fi-FI" sz="1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varmistamme, että ihmiset löytävät mukaan yhteisömme toimintaan ja saavat tarvitsemaansa tukea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Vapaaehtoisten tuen kehittäminen </a:t>
            </a:r>
            <a:br>
              <a:rPr lang="fi-FI" sz="1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huolehdimme, että vapaaehtois-</a:t>
            </a:r>
            <a:b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toimintaamme osallistuvat saavat riittävästi tukea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A9719F-D1A2-16AF-A914-356D46655D39}"/>
              </a:ext>
            </a:extLst>
          </p:cNvPr>
          <p:cNvSpPr/>
          <p:nvPr/>
        </p:nvSpPr>
        <p:spPr>
          <a:xfrm>
            <a:off x="5949767" y="5584010"/>
            <a:ext cx="5046439" cy="99542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ctr"/>
          <a:lstStyle/>
          <a:p>
            <a:pPr>
              <a:spcAft>
                <a:spcPts val="600"/>
              </a:spcAft>
            </a:pPr>
            <a:r>
              <a:rPr lang="fi-FI" sz="1400" b="1" dirty="0">
                <a:solidFill>
                  <a:schemeClr val="tx1"/>
                </a:solidFill>
                <a:cs typeface="Arial" panose="020B0604020202020204" pitchFamily="34" charset="0"/>
              </a:rPr>
              <a:t>VIESTINNÄN KEHITTÄMINEN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  <a:cs typeface="Arial" panose="020B0604020202020204" pitchFamily="34" charset="0"/>
              </a:rPr>
              <a:t>Kehitämme näkyvyyttä eri viestintäkanavissa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  <a:cs typeface="Arial" panose="020B0604020202020204" pitchFamily="34" charset="0"/>
              </a:rPr>
              <a:t>Viestimme aktiivisesti ja kohdennetusti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  <a:cs typeface="Arial" panose="020B0604020202020204" pitchFamily="34" charset="0"/>
              </a:rPr>
              <a:t>Huomioimme kohderyhmien tarpeet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EECE21-7721-732C-898C-97BCAD1DCBD0}"/>
              </a:ext>
            </a:extLst>
          </p:cNvPr>
          <p:cNvSpPr txBox="1"/>
          <p:nvPr/>
        </p:nvSpPr>
        <p:spPr>
          <a:xfrm>
            <a:off x="1672481" y="976581"/>
            <a:ext cx="1705803" cy="142821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wrap="square" anchor="ctr">
            <a:spAutoFit/>
          </a:bodyPr>
          <a:lstStyle/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fi-FI" sz="1200" dirty="0">
                <a:cs typeface="Arial" panose="020B0604020202020204" pitchFamily="34" charset="0"/>
              </a:rPr>
              <a:t>Houkuttelemme uusia jäseniä ja vapaaehtoisia mukaan toimintaan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9270FA-2FAE-0A1C-4FEF-1F5725C9F9CD}"/>
              </a:ext>
            </a:extLst>
          </p:cNvPr>
          <p:cNvSpPr txBox="1"/>
          <p:nvPr/>
        </p:nvSpPr>
        <p:spPr>
          <a:xfrm>
            <a:off x="4506143" y="5497453"/>
            <a:ext cx="1402080" cy="99542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i-FI" sz="1000" dirty="0">
                <a:cs typeface="Arial" panose="020B0604020202020204" pitchFamily="34" charset="0"/>
              </a:rPr>
              <a:t>Varaudutaan rahoitukseen kohdistuviin muutoksiin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4C0DBDC-B250-975A-38C3-A59FBD6FFC02}"/>
              </a:ext>
            </a:extLst>
          </p:cNvPr>
          <p:cNvSpPr txBox="1"/>
          <p:nvPr/>
        </p:nvSpPr>
        <p:spPr>
          <a:xfrm>
            <a:off x="9891849" y="5468983"/>
            <a:ext cx="1402080" cy="995422"/>
          </a:xfrm>
          <a:prstGeom prst="ellipse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fi-FI" sz="1000" dirty="0">
                <a:cs typeface="Arial" panose="020B0604020202020204" pitchFamily="34" charset="0"/>
              </a:rPr>
              <a:t>Uudistetaan viestintä- ja tiedotus-käytäntöjä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99284D9-0F83-9740-2A4B-66BA77DF2C32}"/>
              </a:ext>
            </a:extLst>
          </p:cNvPr>
          <p:cNvSpPr txBox="1"/>
          <p:nvPr/>
        </p:nvSpPr>
        <p:spPr>
          <a:xfrm>
            <a:off x="6582771" y="1376105"/>
            <a:ext cx="1459051" cy="1302691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/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fi-FI" sz="1200" dirty="0">
                <a:cs typeface="Arial" panose="020B0604020202020204" pitchFamily="34" charset="0"/>
              </a:rPr>
              <a:t>Näymme ja vaikutamme entistä vahvemmin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20D6F5-97BA-7C87-BC65-692AD8E1228D}"/>
              </a:ext>
            </a:extLst>
          </p:cNvPr>
          <p:cNvSpPr txBox="1"/>
          <p:nvPr/>
        </p:nvSpPr>
        <p:spPr>
          <a:xfrm>
            <a:off x="10151110" y="1156532"/>
            <a:ext cx="1590767" cy="1432163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/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fi-FI" sz="1200" dirty="0">
                <a:cs typeface="Arial" panose="020B0604020202020204" pitchFamily="34" charset="0"/>
              </a:rPr>
              <a:t>Huolehdimme yhteisömme ja jäsenistömme hyvinvoinnista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386A3C-5037-A010-52DE-539CED453C33}"/>
              </a:ext>
            </a:extLst>
          </p:cNvPr>
          <p:cNvSpPr txBox="1"/>
          <p:nvPr/>
        </p:nvSpPr>
        <p:spPr>
          <a:xfrm>
            <a:off x="635238" y="6607902"/>
            <a:ext cx="112432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85904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1c5f06b-e07d-4ee9-aadc-d101d46c1e70" xsi:nil="true"/>
    <lcf76f155ced4ddcb4097134ff3c332f xmlns="17b7fec8-b4a8-4969-85e9-b48ddb25e3c1">
      <Terms xmlns="http://schemas.microsoft.com/office/infopath/2007/PartnerControls"/>
    </lcf76f155ced4ddcb4097134ff3c332f>
    <SharedWithUsers xmlns="81c5f06b-e07d-4ee9-aadc-d101d46c1e70">
      <UserInfo>
        <DisplayName>Kaisa Hirn</DisplayName>
        <AccountId>13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D989006929214BBAF09247F381FBE4" ma:contentTypeVersion="14" ma:contentTypeDescription="Create a new document." ma:contentTypeScope="" ma:versionID="efe48e3fd83c1c8af8e6f75a961de976">
  <xsd:schema xmlns:xsd="http://www.w3.org/2001/XMLSchema" xmlns:xs="http://www.w3.org/2001/XMLSchema" xmlns:p="http://schemas.microsoft.com/office/2006/metadata/properties" xmlns:ns2="17b7fec8-b4a8-4969-85e9-b48ddb25e3c1" xmlns:ns3="81c5f06b-e07d-4ee9-aadc-d101d46c1e70" targetNamespace="http://schemas.microsoft.com/office/2006/metadata/properties" ma:root="true" ma:fieldsID="f724bcc22b0bfb79ed6d6b4f06caf198" ns2:_="" ns3:_="">
    <xsd:import namespace="17b7fec8-b4a8-4969-85e9-b48ddb25e3c1"/>
    <xsd:import namespace="81c5f06b-e07d-4ee9-aadc-d101d46c1e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b7fec8-b4a8-4969-85e9-b48ddb25e3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79b29166-79b1-4f54-8cab-59bfc68daa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c5f06b-e07d-4ee9-aadc-d101d46c1e70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b23fd82-bd99-4339-b42e-44cca8083aa8}" ma:internalName="TaxCatchAll" ma:showField="CatchAllData" ma:web="81c5f06b-e07d-4ee9-aadc-d101d46c1e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F7C9D4-D54B-4B61-9948-1BD039A95712}">
  <ds:schemaRefs>
    <ds:schemaRef ds:uri="http://schemas.microsoft.com/office/2006/documentManagement/types"/>
    <ds:schemaRef ds:uri="http://purl.org/dc/dcmitype/"/>
    <ds:schemaRef ds:uri="4ecdf066-9264-40f4-b5dc-c822decc45eb"/>
    <ds:schemaRef ds:uri="http://schemas.microsoft.com/office/2006/metadata/properties"/>
    <ds:schemaRef ds:uri="f5efb42d-c2d3-469c-b7a4-f8a31fd268c2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06735F2-A240-4EC1-AD4F-DCFB8B27305B}"/>
</file>

<file path=customXml/itemProps3.xml><?xml version="1.0" encoding="utf-8"?>
<ds:datastoreItem xmlns:ds="http://schemas.openxmlformats.org/officeDocument/2006/customXml" ds:itemID="{9EFCED0B-95A3-4927-931A-C3A51BE2B9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6690</TotalTime>
  <Words>401</Words>
  <Application>Microsoft Office PowerPoint</Application>
  <PresentationFormat>Laajakuva</PresentationFormat>
  <Paragraphs>47</Paragraphs>
  <Slides>5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Gerbera</vt:lpstr>
      <vt:lpstr>Office Theme</vt:lpstr>
      <vt:lpstr>Sydän- ja keuhkosiirrokkaat – Syke ry  Strategia  2024–2028 </vt:lpstr>
      <vt:lpstr>Syken visio</vt:lpstr>
      <vt:lpstr>Syken missio</vt:lpstr>
      <vt:lpstr>Syken arvot</vt:lpstr>
      <vt:lpstr>Syken strategiset tavoitteet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Syken strategia  2024–2028</dc:title>
  <dc:creator>Hanna Apunen</dc:creator>
  <cp:lastModifiedBy>Kaisa Hirn</cp:lastModifiedBy>
  <cp:revision>14</cp:revision>
  <dcterms:created xsi:type="dcterms:W3CDTF">2023-09-29T10:21:17Z</dcterms:created>
  <dcterms:modified xsi:type="dcterms:W3CDTF">2025-01-17T14:52:38Z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0x01010097D989006929214BBAF09247F381FBE4</vt:lpwstr>
  </property>
  <property fmtid="{D5CDD505-2E9C-101B-9397-08002B2CF9AE}" pid="3" name="MediaServiceImageTags">
    <vt:lpwstr/>
  </property>
</Properties>
</file>