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8" r:id="rId5"/>
    <p:sldId id="259" r:id="rId6"/>
    <p:sldId id="298" r:id="rId7"/>
    <p:sldId id="300" r:id="rId8"/>
    <p:sldId id="274" r:id="rId9"/>
    <p:sldId id="302" r:id="rId10"/>
    <p:sldId id="257" r:id="rId11"/>
    <p:sldId id="289" r:id="rId12"/>
    <p:sldId id="284" r:id="rId13"/>
    <p:sldId id="271" r:id="rId14"/>
    <p:sldId id="272" r:id="rId15"/>
    <p:sldId id="288" r:id="rId16"/>
    <p:sldId id="260" r:id="rId17"/>
    <p:sldId id="281" r:id="rId18"/>
    <p:sldId id="261" r:id="rId19"/>
    <p:sldId id="285" r:id="rId20"/>
    <p:sldId id="263" r:id="rId21"/>
    <p:sldId id="275" r:id="rId22"/>
    <p:sldId id="264" r:id="rId23"/>
    <p:sldId id="292" r:id="rId24"/>
    <p:sldId id="276" r:id="rId25"/>
    <p:sldId id="262" r:id="rId26"/>
    <p:sldId id="279" r:id="rId27"/>
    <p:sldId id="267" r:id="rId28"/>
    <p:sldId id="293" r:id="rId29"/>
    <p:sldId id="278" r:id="rId30"/>
    <p:sldId id="277" r:id="rId31"/>
    <p:sldId id="294" r:id="rId32"/>
    <p:sldId id="296" r:id="rId33"/>
    <p:sldId id="286" r:id="rId34"/>
    <p:sldId id="266" r:id="rId35"/>
    <p:sldId id="268" r:id="rId36"/>
    <p:sldId id="287" r:id="rId37"/>
    <p:sldId id="269" r:id="rId38"/>
    <p:sldId id="265" r:id="rId39"/>
    <p:sldId id="270" r:id="rId4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29336-0F5E-4EAD-A246-719B6D503DBC}" v="9" dt="2024-02-26T07:37:32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AE2A9-E30B-5F44-9581-E751D4F27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0863B-72FB-FE4A-9797-FD599740B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8B81-DC6E-3344-90B6-B3E6606C6A00}" type="datetimeFigureOut">
              <a:rPr lang="en-FI" smtClean="0"/>
              <a:t>02/26/2024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E08D9-D5A0-624D-B7D1-0400879469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9182-2EA0-D84F-8031-A2F7994D12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5664-3087-AF4E-8B3C-8AF164E100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380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9283-3EE1-B648-BA73-6A88E21FC93B}" type="datetimeFigureOut">
              <a:rPr lang="en-FI" smtClean="0"/>
              <a:t>02/26/2024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B0D4C-1778-964E-8C97-310F4EDDC4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373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grpSp>
        <p:nvGrpSpPr>
          <p:cNvPr id="25" name="Graphic 6">
            <a:extLst>
              <a:ext uri="{FF2B5EF4-FFF2-40B4-BE49-F238E27FC236}">
                <a16:creationId xmlns:a16="http://schemas.microsoft.com/office/drawing/2014/main" id="{92284836-74A9-1045-B15F-AC5620033D95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65BED04A-9DCB-B04D-A467-6E6A678A465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64103321-7082-6B4A-BA1F-027C974153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0E09EA58-3564-C54F-A005-872699BCB43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A04C4F26-0EF1-B144-A462-51E2A877199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956EAB11-0844-DE4C-8F3C-8AE14A47EEAB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1996A647-6031-A743-BC04-C7ED9D4B28B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40AFA4B1-A978-5E46-9A50-42341F8586B7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62D00FC8-ED71-5542-BDB3-361D309F06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E1E88A3F-2795-5741-B212-4BA5300F2156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CFC6340F-4AB8-5544-82E5-4C3958F483A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Graphic 6">
              <a:extLst>
                <a:ext uri="{FF2B5EF4-FFF2-40B4-BE49-F238E27FC236}">
                  <a16:creationId xmlns:a16="http://schemas.microsoft.com/office/drawing/2014/main" id="{4A231DD4-4093-5E43-B495-36120B6AEE6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Graphic 6">
              <a:extLst>
                <a:ext uri="{FF2B5EF4-FFF2-40B4-BE49-F238E27FC236}">
                  <a16:creationId xmlns:a16="http://schemas.microsoft.com/office/drawing/2014/main" id="{B9A7A89E-3F5B-0148-B7AF-18589E18379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Graphic 6">
              <a:extLst>
                <a:ext uri="{FF2B5EF4-FFF2-40B4-BE49-F238E27FC236}">
                  <a16:creationId xmlns:a16="http://schemas.microsoft.com/office/drawing/2014/main" id="{41EF9F26-398A-6F47-B221-9A5F412E877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Graphic 6">
              <a:extLst>
                <a:ext uri="{FF2B5EF4-FFF2-40B4-BE49-F238E27FC236}">
                  <a16:creationId xmlns:a16="http://schemas.microsoft.com/office/drawing/2014/main" id="{1695F8EC-9F69-E04D-BECD-14248F486C4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Graphic 6">
              <a:extLst>
                <a:ext uri="{FF2B5EF4-FFF2-40B4-BE49-F238E27FC236}">
                  <a16:creationId xmlns:a16="http://schemas.microsoft.com/office/drawing/2014/main" id="{4A775388-6A1D-E44E-BCA3-74B00EFF38B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78897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7632000" cy="5715288"/>
          </a:xfrm>
        </p:spPr>
        <p:txBody>
          <a:bodyPr lIns="90000"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E5256C-3752-B94F-A6D9-FA39F8B3B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2150" y="522000"/>
            <a:ext cx="3255963" cy="5715288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FI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3175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59B9DAB-85CE-DF4D-A5C6-298EA853B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10944225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D1A288-1727-6D4E-A447-37A23ABB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098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A0FA-2B72-944B-9AF2-23F24293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514"/>
            <a:ext cx="11156400" cy="116091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0AC2-6BD0-2149-9273-97128F87B7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1825625"/>
            <a:ext cx="5414400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Second level</a:t>
            </a:r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4F519-6FF4-D349-B4E6-56FC5A55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0ECBD2-33AA-6144-9B90-F1F6784AB0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63976" y="1825625"/>
            <a:ext cx="5415662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Second level</a:t>
            </a:r>
            <a:endParaRPr lang="en-FI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E07D883F-FB63-D3FF-C47C-71E7D1C01B32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FB8F07E-F390-D3FA-5231-3CEE5A7DCA5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725EDC6-9620-C0AA-4F05-66BD76A4FB0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3EBE0A98-90EE-CFEC-8AE9-89B8AA7D615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0F39FBB-DF13-F5A9-1EA6-39CA535876F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6FC63E75-8E5F-32A1-6581-101462F4B69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1D27B74-3E84-2A5A-2BCB-1451D23F01B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B1AC19D-597C-3F0D-0000-9AAB96584365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3B8B7D7F-3F0C-760B-C341-9F644A2B3583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7B6A7E9-2F75-6C3D-7083-97AF1B32823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8765A810-7E03-4385-7A90-3CEEC13D926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449F435F-89F1-0957-29DA-B5856B2F74F3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E8131A8-7D74-66E4-C9FE-3EB346BF53A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91724633-93E4-2F07-27C4-ABE2558B5C13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37E8D3E5-A6A9-4270-4329-1252B2ABCAE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AAB3A29-0F07-5C3A-DE85-DBEE5E17D1A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57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4E58-1E07-8D4F-90AE-CD0C5102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6400" cy="1325563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154D5-76AB-5C4F-87E6-060679D472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999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A1EB-1837-3C47-86FD-F9ABECAE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99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8E025-EF23-1F40-9EED-DFFF5933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E1904A-A8ED-F44B-80D8-724A7ED922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64000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FCC5F08-01BA-0548-91B4-F3FEA64AE9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4000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991E65E6-F38C-4483-5B23-C3F02963977C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FB3060B-D267-1C97-D83B-D7A3F614AF7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BA5A68F-37F3-2906-2DD9-E035EE866E99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4C75C4C-0444-2408-0BBB-D0E252892FF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7D759B95-D8FB-0AE6-6C0F-7CF81C312BC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5FBD8952-64B2-FDC7-17CF-0C67F3942671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5AA11DFB-3379-903E-AF29-42692E44E1DD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1613C57-F5AD-5399-285A-0E0940C189E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4037F62-0AD4-4DB9-EC95-7B375DD0522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DCDAB6DA-C88D-860D-6CF6-9EAC666F8F2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48BB181B-5009-0266-9146-716C90FAB1E4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A7AE105B-1F43-F50B-7BBD-C3A30DCBA107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FA954E52-0F32-F16D-18AD-F3A9C06EDBF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224BDE57-4621-A0F9-478B-D5EE1CFF79DC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9DFC72CA-E987-9250-F1BD-C0F6B762B4E8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5FB461EF-B5CF-5A27-A41F-852ABC08692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98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619C-C146-7B47-BB5F-8F63F30D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8D51C-223E-D04F-8C44-7F02C5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51F937A5-B41B-38A0-3F2B-F55FD00E045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622D6217-D385-A1E9-A327-17B1C1FE4691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3C04028-B225-8136-4FF3-C1ED1B4F3022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A69FAC0-BD64-1E1C-2EB3-9068CE59D67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B96CD145-1955-26B1-7DAF-9D2E8A27FEC3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DA7CF9C-82FD-7ACE-7158-99AC7F6DBA9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237A161-9542-4555-162F-9AAE6A2A35C2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C4044CDC-982F-E8E1-8774-E7DD45824D7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38560C86-7E04-41F8-A8C8-6E439780C4A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764AF83B-268C-C267-7B18-188F67A25A3B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41192B64-4B7A-61AB-7D18-33CEF0C3EF5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27C5203-F7DA-3987-93EB-DABDB1DC9FDE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897455C-F718-A016-A5A8-27156D3B216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61E17079-7931-1CF6-4C3D-F06662560D5F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9A6D8982-AF68-4B34-266D-840AD3CD36B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2CBD439F-ED68-A1CC-7BA0-242798CB5F9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34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0C1D64D7-FAF7-5991-F1A6-755FE9AD7D7E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D00B138-A712-C78A-1A7D-70E73F42984E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F7697D5F-3966-7780-7B2C-910879CA42E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DDA553E-C000-A7D9-DF2E-CA0848F8ECFD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FCC87B8-DE7A-610E-1129-E798F0288DF8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E17819B7-537D-AE3E-97B2-20C70FCE1C4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2B6091A8-9FF8-9F91-F057-E49A92AB35B3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A0286337-6619-4B71-D7CC-11D9E012939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15249FE4-1A98-5E23-3309-695793E9002B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C7D5BF4D-BF37-ABA5-ED35-50312EAD1AB7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EA4E3BBA-09F9-4250-AC76-1D5D2EB8FA3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10E0F68-736B-045E-1680-40F2FAACB1BA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3D53D879-293F-7CBF-E51E-C8FEFCDE6F7C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B0CBC36-B91D-2354-D639-76764616884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14F1BE4-1373-C2B9-DFC1-62A41DEA6990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B065640-A9B7-4816-5B93-60996CD8984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71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A4978-2468-9C45-AC51-4539CB24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036CC1-E9FE-A845-9F07-AB555738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52293"/>
            <a:ext cx="5349010" cy="2597497"/>
          </a:xfrm>
        </p:spPr>
        <p:txBody>
          <a:bodyPr lIns="90000" anchor="b">
            <a:noAutofit/>
          </a:bodyPr>
          <a:lstStyle>
            <a:lvl1pPr>
              <a:lnSpc>
                <a:spcPct val="100000"/>
              </a:lnSpc>
              <a:defRPr sz="2800" b="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1E9688-FA5D-9047-ADCC-6AF0E6F5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3668589"/>
            <a:ext cx="5350163" cy="22371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6C2201-F2CD-6245-B042-91E67A773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9600" y="952293"/>
            <a:ext cx="3871914" cy="495341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E2A73F4B-8F51-CCAA-83C6-24118A5CD962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3" name="Graphic 6">
              <a:extLst>
                <a:ext uri="{FF2B5EF4-FFF2-40B4-BE49-F238E27FC236}">
                  <a16:creationId xmlns:a16="http://schemas.microsoft.com/office/drawing/2014/main" id="{E28C7882-B381-7129-E680-82015E9A9F72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1895DC3-3978-7953-DC67-048EB6A80548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2E911FF-46F4-1F6F-8914-F9866A36B62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62042E61-68BB-5602-60EC-6C5EF27BF5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30702CD-02D8-6A89-6B0C-29D58DA3E980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5FB20AAA-5D5E-580F-20CB-B7BB463C5FE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448E248B-5068-A915-01F4-B58F0E5539E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C15B4444-DFB4-8C7A-A3B4-607C2E988BA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5E5BF563-0EE0-1B4F-C9EF-1D77F5252C9F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A7978C92-AC8E-1E53-80B5-C3DF2EBAA42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B3EEDFC3-CB04-0343-69A5-2AF512494FC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9AEED8E-AD1B-B093-0899-8AA893FF063D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40777049-97F8-C1AA-20CD-DF38C8B0F8B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BA78A202-28EC-04CA-09CB-61BA8029A8F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8D0B701-E8C6-9708-79C5-8E22C3A50949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79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3EDE633D-B51F-CF69-3ACA-8A5427CA6D63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01D15F7A-880E-4BC0-1A63-5F2E8F323BE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2FA6581A-1C77-2274-21C2-D55F74C58C6F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1E82789C-9FF4-D6DB-7672-42A9E6DD70CF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81FFBD48-7729-E0B5-4342-B87F5813266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9EE341BA-2842-AF35-3993-AC74C5F5C2AE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DF0FC65D-BD28-5111-2BFA-67350B1D530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2116A005-071F-2054-E94A-C1657B9456F2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A4E023C2-7197-B47C-D701-31644DBAC6FE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863E9611-2A28-8311-490A-4F7468599D8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9F0E8A4C-4DFF-F4D6-F48A-5422FDE9191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7B979D3A-CC03-391A-4D8A-49AA6875D95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EB0D0E3F-8825-A43B-939E-682FCD96D5C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E019799-4B0F-1150-C2E8-4DE4EF85CC41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4B9E88E6-867E-7507-2409-148AEC86CC3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FB94EEF-A8E2-94CA-90FE-CED982872FE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946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4DB555D0-8FA4-79B0-D344-43EF445EFD0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D36F5BCE-EE5B-CC16-0817-D7E2B2882414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ABF1763C-6FD4-3A30-F91A-04DA6D99795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D5ED4498-EB77-E8BE-31DA-0872FDD85FEB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458F3C7-F33C-2B63-C920-829482C3501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8D071A38-2D37-81B6-004D-9840CE12DA4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9AEBFFE3-D832-5FA2-8F34-D6C82A74755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01CAA41-20FD-0E5D-D1A5-CD95B86B88E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8F5A4DE6-1A4D-E146-A810-6B14E512A04F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0DEF797-22D7-0820-1902-4F6C14AAE03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F8EA1A3-5BF8-0A54-BAE7-37E77CF16172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0F87DE9-D623-7F1F-8F2A-AB6E5635AFC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86A9F0D6-53E1-269F-230D-73EF848297C3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62BC8455-41DB-99C7-8C25-ADC963AB129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8982F9F4-2CBD-D916-3AB5-D0682C5697B3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642D502B-6F34-9212-85C0-C5C924712734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6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1E0E84-F764-DD45-8F3D-3C078432896D}"/>
              </a:ext>
            </a:extLst>
          </p:cNvPr>
          <p:cNvGrpSpPr/>
          <p:nvPr userDrawn="1"/>
        </p:nvGrpSpPr>
        <p:grpSpPr>
          <a:xfrm>
            <a:off x="1163620" y="1249355"/>
            <a:ext cx="9888008" cy="4359290"/>
            <a:chOff x="1163620" y="1249355"/>
            <a:chExt cx="7320850" cy="4359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1B615E-4E54-D44D-80F4-49725277C267}"/>
                </a:ext>
              </a:extLst>
            </p:cNvPr>
            <p:cNvGrpSpPr/>
            <p:nvPr userDrawn="1"/>
          </p:nvGrpSpPr>
          <p:grpSpPr>
            <a:xfrm>
              <a:off x="3542044" y="1249355"/>
              <a:ext cx="2553956" cy="4359290"/>
              <a:chOff x="3518453" y="1258957"/>
              <a:chExt cx="2553956" cy="435929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F6F0197-1C38-9B4F-8545-89433BAEB042}"/>
                  </a:ext>
                </a:extLst>
              </p:cNvPr>
              <p:cNvGrpSpPr/>
              <p:nvPr userDrawn="1"/>
            </p:nvGrpSpPr>
            <p:grpSpPr>
              <a:xfrm>
                <a:off x="3518453" y="1258957"/>
                <a:ext cx="0" cy="4359290"/>
                <a:chOff x="3518453" y="1258957"/>
                <a:chExt cx="0" cy="435929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75AD8815-B71C-8440-BED0-E04C7F05716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126A3BD-8709-FA47-827C-010A14B7308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71AE315-ADA8-2444-810E-E9F71C0CF7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9431FC2-1773-2142-96C5-42C1488B1932}"/>
                  </a:ext>
                </a:extLst>
              </p:cNvPr>
              <p:cNvGrpSpPr/>
              <p:nvPr userDrawn="1"/>
            </p:nvGrpSpPr>
            <p:grpSpPr>
              <a:xfrm>
                <a:off x="6072409" y="1258957"/>
                <a:ext cx="0" cy="4359290"/>
                <a:chOff x="6072467" y="1258957"/>
                <a:chExt cx="0" cy="43592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0A1ECAA-C37B-4F40-8132-C33897383D8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C06AF65-4D55-2B4B-BDCC-D88EAC09B1E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0FB4BAF-2A6A-794D-85DA-D97F626AA56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AE28657-F727-7141-B753-370E0AEB35C5}"/>
                </a:ext>
              </a:extLst>
            </p:cNvPr>
            <p:cNvGrpSpPr/>
            <p:nvPr userDrawn="1"/>
          </p:nvGrpSpPr>
          <p:grpSpPr>
            <a:xfrm>
              <a:off x="1163620" y="2690567"/>
              <a:ext cx="7320850" cy="1545021"/>
              <a:chOff x="1163620" y="2690567"/>
              <a:chExt cx="7320850" cy="154502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4AF3A70-F39B-1940-AC74-4B5C13D1FFA4}"/>
                  </a:ext>
                </a:extLst>
              </p:cNvPr>
              <p:cNvGrpSpPr/>
              <p:nvPr userDrawn="1"/>
            </p:nvGrpSpPr>
            <p:grpSpPr>
              <a:xfrm>
                <a:off x="1163620" y="2690567"/>
                <a:ext cx="7320850" cy="0"/>
                <a:chOff x="1131683" y="2700929"/>
                <a:chExt cx="7365054" cy="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1A41439-377D-3C46-BD54-A1435A62647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EAF4280-471E-2944-A122-CA4F14B5E5A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5E585F6-76AB-AB40-96B0-3C65D58AB3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F0CEAA8-7B2D-AA40-AC0D-192A6B89EFE8}"/>
                  </a:ext>
                </a:extLst>
              </p:cNvPr>
              <p:cNvGrpSpPr/>
              <p:nvPr userDrawn="1"/>
            </p:nvGrpSpPr>
            <p:grpSpPr>
              <a:xfrm>
                <a:off x="1163620" y="4235588"/>
                <a:ext cx="7320850" cy="0"/>
                <a:chOff x="1131683" y="2700929"/>
                <a:chExt cx="7365054" cy="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64048A3-A63F-8447-919E-23F026B9DA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B38B4EE-36CA-4646-B6D8-B1C254F4417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CAFB4F2-F8A3-8448-95A5-A388945D6ED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ADB0390-5325-0848-BF13-5B7E78EA0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962" y="1249363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CBC8A579-A483-4C46-A1A6-23FF752589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3638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2" name="Picture Placeholder 38">
            <a:extLst>
              <a:ext uri="{FF2B5EF4-FFF2-40B4-BE49-F238E27FC236}">
                <a16:creationId xmlns:a16="http://schemas.microsoft.com/office/drawing/2014/main" id="{3FA07C50-7CDF-224A-841D-35B4029033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962" y="4370935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3" name="Picture Placeholder 38">
            <a:extLst>
              <a:ext uri="{FF2B5EF4-FFF2-40B4-BE49-F238E27FC236}">
                <a16:creationId xmlns:a16="http://schemas.microsoft.com/office/drawing/2014/main" id="{962B0C51-3898-8F40-8E43-73DBBD71F1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5855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1909682-8BA0-5D4E-852C-43EEC395C2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3638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A5DC8E35-3AAE-5D4C-840E-C76BDEBAA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3638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45592E5-4C70-9442-8C13-E261CA9277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7962" y="2843607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A7C1442-6A81-DC44-B412-254AEC3F03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5855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FA7432F3-37FB-2549-B0B3-82E0FB92E1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05855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F5831198-E23B-3B33-5FFC-422F087F62C5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DDD341FC-A596-10DD-6D28-619613C2B74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72935067-0460-826F-C099-FD620C96CC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1910B0C-3081-CF0C-F448-2FC7F837C9EE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D354275-AF3B-4D07-86F6-69EDB9098BE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7A17040C-B5AF-9DB4-DA8E-C3C3C71333DF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2AFA086-0CD6-7F35-EAAB-80B09E820B1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D33363B-8E34-1606-13B9-B00314D7C93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02616A40-303A-113A-4776-BC198E13EB95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9A3A70B3-E431-C77E-C651-C01906F2425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55F76F2-3081-3366-A943-A9619A51E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839C2945-0272-A762-C38B-C8C300BCFC22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317B8841-AFEB-73F7-7862-4C6BF0EB73D9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14B62C5C-2CE0-C559-1286-B110EB4E0C8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46CA954A-E1F6-A22E-BF68-D57550731EFB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135C3A21-E962-4473-34D4-A790414C560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80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 marL="36576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6E88-75BE-6E42-83C7-A638E8EC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0C51236-BDDD-1060-8A0F-289E9C8BB3E4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191059BA-4AFE-9127-3B05-098BB772766D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A7585E7-8537-5ECD-F021-EF471EE70E9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9C1EBA91-007D-493A-C9AD-ADB3B2FD6936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8560FE05-AFE1-C4E4-8113-BD1CDA37F5A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4D88B821-C5AB-8C95-05E6-FE6C746B711C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BDA85DBD-42B3-54C8-D265-B7B786A7F4F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40194C80-38B8-4733-D0DD-E838EDCE26B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04E403B3-B301-3A56-B99C-CF569E6ABBC1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62DAD903-D3E8-C631-E4F5-25D16F9E9D04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CEC96213-8999-60D5-47E1-7D9B992C0AC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627EDFB9-4AD6-58A3-EF6B-4B21EB152DAF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DCBEFF7-E590-65FD-667D-21CFC925652F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16AB51ED-4A01-64EA-C202-D7D8AF2F0AD4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D187931-4B89-E767-1341-D35560B7640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CE134108-5C7E-D016-7B7A-CC38BDFA5EFC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506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lppa_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6970E44-BF33-0909-EA6F-0EDE39CF8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087" y="633060"/>
            <a:ext cx="3865889" cy="9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D76628E-C23D-6846-910B-A941230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2985" y="6356088"/>
            <a:ext cx="684602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D0E33B4-308D-C1E7-68C1-47CDE6FA7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0A4F0F-51E0-654B-9738-6B8B067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8108" y="6359354"/>
            <a:ext cx="5755783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5FB8E6A-87C1-EF45-38C7-045CE2268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6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50758E-52E8-C046-9682-17BE917D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4D132E-C841-EEC5-AF2E-79E3ACFF7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06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07F5ACD-FA2B-2349-8063-AC6D04D5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117F92-90B0-C5DF-1E54-AE5D4EA04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3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aphic 6">
            <a:extLst>
              <a:ext uri="{FF2B5EF4-FFF2-40B4-BE49-F238E27FC236}">
                <a16:creationId xmlns:a16="http://schemas.microsoft.com/office/drawing/2014/main" id="{472E9CE0-35C1-1C45-9C3F-842977108AC0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EAAE791-1B0E-3947-8AB5-56AD27B846E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3C84BB0-E1AB-BD4B-BE3D-34931D026D9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C1C1278D-C74D-B346-8E8D-A09E98988F8C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0675E5AC-150C-354E-AEC3-7C5BECF8D3C2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4FD27B6-58C0-244D-BAF2-8AD097204A06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747F68FB-032B-C545-8264-840CC6422B6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1B732F8E-8F0D-1247-897A-8FEE01A2EC3F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EEA561BF-1E98-2D4E-B7CF-2B6D59E7EF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FF5FEEB1-DDE0-BC46-87A8-D447DDE36CA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18A06C7E-B195-6847-BF36-8ED0A2FA0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4989BF8A-7020-C044-B986-639D3E0E90E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1FEAB332-B35C-E249-A8FF-3A6E7372FE97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C1E74708-1FAC-6C44-85FA-1A86F80A4906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68CDEB16-9134-AB48-B40F-85C3FC8D77AE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AE93F489-EB43-854B-A53A-63A9557FFB0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ED704-6415-CB4F-BA9D-E9968E03D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38193" y="6369012"/>
            <a:ext cx="691561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96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CC1A707-E998-2C44-BCC4-976CCE53557C}"/>
              </a:ext>
            </a:extLst>
          </p:cNvPr>
          <p:cNvSpPr/>
          <p:nvPr userDrawn="1"/>
        </p:nvSpPr>
        <p:spPr>
          <a:xfrm>
            <a:off x="623888" y="620713"/>
            <a:ext cx="10944225" cy="561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D5421308-D87A-B74D-A737-F75F2FB342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88" y="620713"/>
            <a:ext cx="10944225" cy="5616575"/>
          </a:xfrm>
          <a:custGeom>
            <a:avLst/>
            <a:gdLst>
              <a:gd name="connsiteX0" fmla="*/ 5460581 w 10944225"/>
              <a:gd name="connsiteY0" fmla="*/ 2756997 h 5616575"/>
              <a:gd name="connsiteX1" fmla="*/ 5495490 w 10944225"/>
              <a:gd name="connsiteY1" fmla="*/ 2845747 h 5616575"/>
              <a:gd name="connsiteX2" fmla="*/ 5425291 w 10944225"/>
              <a:gd name="connsiteY2" fmla="*/ 2845747 h 5616575"/>
              <a:gd name="connsiteX3" fmla="*/ 5088107 w 10944225"/>
              <a:gd name="connsiteY3" fmla="*/ 2739412 h 5616575"/>
              <a:gd name="connsiteX4" fmla="*/ 5136575 w 10944225"/>
              <a:gd name="connsiteY4" fmla="*/ 2739412 h 5616575"/>
              <a:gd name="connsiteX5" fmla="*/ 5216658 w 10944225"/>
              <a:gd name="connsiteY5" fmla="*/ 2818989 h 5616575"/>
              <a:gd name="connsiteX6" fmla="*/ 5136575 w 10944225"/>
              <a:gd name="connsiteY6" fmla="*/ 2898566 h 5616575"/>
              <a:gd name="connsiteX7" fmla="*/ 5088107 w 10944225"/>
              <a:gd name="connsiteY7" fmla="*/ 2898566 h 5616575"/>
              <a:gd name="connsiteX8" fmla="*/ 7253386 w 10944225"/>
              <a:gd name="connsiteY8" fmla="*/ 2734288 h 5616575"/>
              <a:gd name="connsiteX9" fmla="*/ 7339742 w 10944225"/>
              <a:gd name="connsiteY9" fmla="*/ 2818989 h 5616575"/>
              <a:gd name="connsiteX10" fmla="*/ 7253386 w 10944225"/>
              <a:gd name="connsiteY10" fmla="*/ 2903691 h 5616575"/>
              <a:gd name="connsiteX11" fmla="*/ 7166715 w 10944225"/>
              <a:gd name="connsiteY11" fmla="*/ 2818989 h 5616575"/>
              <a:gd name="connsiteX12" fmla="*/ 7253386 w 10944225"/>
              <a:gd name="connsiteY12" fmla="*/ 2734288 h 5616575"/>
              <a:gd name="connsiteX13" fmla="*/ 6840554 w 10944225"/>
              <a:gd name="connsiteY13" fmla="*/ 2687351 h 5616575"/>
              <a:gd name="connsiteX14" fmla="*/ 6840554 w 10944225"/>
              <a:gd name="connsiteY14" fmla="*/ 2738652 h 5616575"/>
              <a:gd name="connsiteX15" fmla="*/ 6918040 w 10944225"/>
              <a:gd name="connsiteY15" fmla="*/ 2738652 h 5616575"/>
              <a:gd name="connsiteX16" fmla="*/ 6918040 w 10944225"/>
              <a:gd name="connsiteY16" fmla="*/ 2950691 h 5616575"/>
              <a:gd name="connsiteX17" fmla="*/ 6966191 w 10944225"/>
              <a:gd name="connsiteY17" fmla="*/ 2950691 h 5616575"/>
              <a:gd name="connsiteX18" fmla="*/ 6966191 w 10944225"/>
              <a:gd name="connsiteY18" fmla="*/ 2738652 h 5616575"/>
              <a:gd name="connsiteX19" fmla="*/ 7043676 w 10944225"/>
              <a:gd name="connsiteY19" fmla="*/ 2738652 h 5616575"/>
              <a:gd name="connsiteX20" fmla="*/ 7043676 w 10944225"/>
              <a:gd name="connsiteY20" fmla="*/ 2687351 h 5616575"/>
              <a:gd name="connsiteX21" fmla="*/ 6569070 w 10944225"/>
              <a:gd name="connsiteY21" fmla="*/ 2687351 h 5616575"/>
              <a:gd name="connsiteX22" fmla="*/ 6569070 w 10944225"/>
              <a:gd name="connsiteY22" fmla="*/ 2738652 h 5616575"/>
              <a:gd name="connsiteX23" fmla="*/ 6646619 w 10944225"/>
              <a:gd name="connsiteY23" fmla="*/ 2738652 h 5616575"/>
              <a:gd name="connsiteX24" fmla="*/ 6646619 w 10944225"/>
              <a:gd name="connsiteY24" fmla="*/ 2950691 h 5616575"/>
              <a:gd name="connsiteX25" fmla="*/ 6694707 w 10944225"/>
              <a:gd name="connsiteY25" fmla="*/ 2950691 h 5616575"/>
              <a:gd name="connsiteX26" fmla="*/ 6694707 w 10944225"/>
              <a:gd name="connsiteY26" fmla="*/ 2738652 h 5616575"/>
              <a:gd name="connsiteX27" fmla="*/ 6772255 w 10944225"/>
              <a:gd name="connsiteY27" fmla="*/ 2738652 h 5616575"/>
              <a:gd name="connsiteX28" fmla="*/ 6772255 w 10944225"/>
              <a:gd name="connsiteY28" fmla="*/ 2687351 h 5616575"/>
              <a:gd name="connsiteX29" fmla="*/ 6426201 w 10944225"/>
              <a:gd name="connsiteY29" fmla="*/ 2687351 h 5616575"/>
              <a:gd name="connsiteX30" fmla="*/ 6426201 w 10944225"/>
              <a:gd name="connsiteY30" fmla="*/ 2950691 h 5616575"/>
              <a:gd name="connsiteX31" fmla="*/ 6474351 w 10944225"/>
              <a:gd name="connsiteY31" fmla="*/ 2950691 h 5616575"/>
              <a:gd name="connsiteX32" fmla="*/ 6474351 w 10944225"/>
              <a:gd name="connsiteY32" fmla="*/ 2687351 h 5616575"/>
              <a:gd name="connsiteX33" fmla="*/ 6256912 w 10944225"/>
              <a:gd name="connsiteY33" fmla="*/ 2687351 h 5616575"/>
              <a:gd name="connsiteX34" fmla="*/ 6256912 w 10944225"/>
              <a:gd name="connsiteY34" fmla="*/ 2950691 h 5616575"/>
              <a:gd name="connsiteX35" fmla="*/ 6305062 w 10944225"/>
              <a:gd name="connsiteY35" fmla="*/ 2950691 h 5616575"/>
              <a:gd name="connsiteX36" fmla="*/ 6305062 w 10944225"/>
              <a:gd name="connsiteY36" fmla="*/ 2687351 h 5616575"/>
              <a:gd name="connsiteX37" fmla="*/ 6019957 w 10944225"/>
              <a:gd name="connsiteY37" fmla="*/ 2687351 h 5616575"/>
              <a:gd name="connsiteX38" fmla="*/ 6019957 w 10944225"/>
              <a:gd name="connsiteY38" fmla="*/ 2950691 h 5616575"/>
              <a:gd name="connsiteX39" fmla="*/ 6159531 w 10944225"/>
              <a:gd name="connsiteY39" fmla="*/ 2950691 h 5616575"/>
              <a:gd name="connsiteX40" fmla="*/ 6159531 w 10944225"/>
              <a:gd name="connsiteY40" fmla="*/ 2898566 h 5616575"/>
              <a:gd name="connsiteX41" fmla="*/ 6068108 w 10944225"/>
              <a:gd name="connsiteY41" fmla="*/ 2898566 h 5616575"/>
              <a:gd name="connsiteX42" fmla="*/ 6068108 w 10944225"/>
              <a:gd name="connsiteY42" fmla="*/ 2687351 h 5616575"/>
              <a:gd name="connsiteX43" fmla="*/ 5679859 w 10944225"/>
              <a:gd name="connsiteY43" fmla="*/ 2687351 h 5616575"/>
              <a:gd name="connsiteX44" fmla="*/ 5679859 w 10944225"/>
              <a:gd name="connsiteY44" fmla="*/ 2950691 h 5616575"/>
              <a:gd name="connsiteX45" fmla="*/ 5727947 w 10944225"/>
              <a:gd name="connsiteY45" fmla="*/ 2950691 h 5616575"/>
              <a:gd name="connsiteX46" fmla="*/ 5727947 w 10944225"/>
              <a:gd name="connsiteY46" fmla="*/ 2773128 h 5616575"/>
              <a:gd name="connsiteX47" fmla="*/ 5850289 w 10944225"/>
              <a:gd name="connsiteY47" fmla="*/ 2950691 h 5616575"/>
              <a:gd name="connsiteX48" fmla="*/ 5898756 w 10944225"/>
              <a:gd name="connsiteY48" fmla="*/ 2950691 h 5616575"/>
              <a:gd name="connsiteX49" fmla="*/ 5898756 w 10944225"/>
              <a:gd name="connsiteY49" fmla="*/ 2687351 h 5616575"/>
              <a:gd name="connsiteX50" fmla="*/ 5850669 w 10944225"/>
              <a:gd name="connsiteY50" fmla="*/ 2687351 h 5616575"/>
              <a:gd name="connsiteX51" fmla="*/ 5850669 w 10944225"/>
              <a:gd name="connsiteY51" fmla="*/ 2865926 h 5616575"/>
              <a:gd name="connsiteX52" fmla="*/ 5727947 w 10944225"/>
              <a:gd name="connsiteY52" fmla="*/ 2687351 h 5616575"/>
              <a:gd name="connsiteX53" fmla="*/ 5436316 w 10944225"/>
              <a:gd name="connsiteY53" fmla="*/ 2687351 h 5616575"/>
              <a:gd name="connsiteX54" fmla="*/ 5332347 w 10944225"/>
              <a:gd name="connsiteY54" fmla="*/ 2950691 h 5616575"/>
              <a:gd name="connsiteX55" fmla="*/ 5384109 w 10944225"/>
              <a:gd name="connsiteY55" fmla="*/ 2950691 h 5616575"/>
              <a:gd name="connsiteX56" fmla="*/ 5405397 w 10944225"/>
              <a:gd name="connsiteY56" fmla="*/ 2896796 h 5616575"/>
              <a:gd name="connsiteX57" fmla="*/ 5515575 w 10944225"/>
              <a:gd name="connsiteY57" fmla="*/ 2896796 h 5616575"/>
              <a:gd name="connsiteX58" fmla="*/ 5536863 w 10944225"/>
              <a:gd name="connsiteY58" fmla="*/ 2950691 h 5616575"/>
              <a:gd name="connsiteX59" fmla="*/ 5587548 w 10944225"/>
              <a:gd name="connsiteY59" fmla="*/ 2950691 h 5616575"/>
              <a:gd name="connsiteX60" fmla="*/ 5483580 w 10944225"/>
              <a:gd name="connsiteY60" fmla="*/ 2687351 h 5616575"/>
              <a:gd name="connsiteX61" fmla="*/ 5039956 w 10944225"/>
              <a:gd name="connsiteY61" fmla="*/ 2687351 h 5616575"/>
              <a:gd name="connsiteX62" fmla="*/ 5039956 w 10944225"/>
              <a:gd name="connsiteY62" fmla="*/ 2950691 h 5616575"/>
              <a:gd name="connsiteX63" fmla="*/ 5122636 w 10944225"/>
              <a:gd name="connsiteY63" fmla="*/ 2950691 h 5616575"/>
              <a:gd name="connsiteX64" fmla="*/ 5265886 w 10944225"/>
              <a:gd name="connsiteY64" fmla="*/ 2818989 h 5616575"/>
              <a:gd name="connsiteX65" fmla="*/ 5122636 w 10944225"/>
              <a:gd name="connsiteY65" fmla="*/ 2687351 h 5616575"/>
              <a:gd name="connsiteX66" fmla="*/ 4733246 w 10944225"/>
              <a:gd name="connsiteY66" fmla="*/ 2687351 h 5616575"/>
              <a:gd name="connsiteX67" fmla="*/ 4817003 w 10944225"/>
              <a:gd name="connsiteY67" fmla="*/ 2840623 h 5616575"/>
              <a:gd name="connsiteX68" fmla="*/ 4817003 w 10944225"/>
              <a:gd name="connsiteY68" fmla="*/ 2950691 h 5616575"/>
              <a:gd name="connsiteX69" fmla="*/ 4865155 w 10944225"/>
              <a:gd name="connsiteY69" fmla="*/ 2950691 h 5616575"/>
              <a:gd name="connsiteX70" fmla="*/ 4865155 w 10944225"/>
              <a:gd name="connsiteY70" fmla="*/ 2840623 h 5616575"/>
              <a:gd name="connsiteX71" fmla="*/ 4948152 w 10944225"/>
              <a:gd name="connsiteY71" fmla="*/ 2687351 h 5616575"/>
              <a:gd name="connsiteX72" fmla="*/ 4893792 w 10944225"/>
              <a:gd name="connsiteY72" fmla="*/ 2687351 h 5616575"/>
              <a:gd name="connsiteX73" fmla="*/ 4840128 w 10944225"/>
              <a:gd name="connsiteY73" fmla="*/ 2784894 h 5616575"/>
              <a:gd name="connsiteX74" fmla="*/ 4786529 w 10944225"/>
              <a:gd name="connsiteY74" fmla="*/ 2687351 h 5616575"/>
              <a:gd name="connsiteX75" fmla="*/ 7253386 w 10944225"/>
              <a:gd name="connsiteY75" fmla="*/ 2682164 h 5616575"/>
              <a:gd name="connsiteX76" fmla="*/ 7117486 w 10944225"/>
              <a:gd name="connsiteY76" fmla="*/ 2818989 h 5616575"/>
              <a:gd name="connsiteX77" fmla="*/ 7253386 w 10944225"/>
              <a:gd name="connsiteY77" fmla="*/ 2955815 h 5616575"/>
              <a:gd name="connsiteX78" fmla="*/ 7389287 w 10944225"/>
              <a:gd name="connsiteY78" fmla="*/ 2818989 h 5616575"/>
              <a:gd name="connsiteX79" fmla="*/ 7253386 w 10944225"/>
              <a:gd name="connsiteY79" fmla="*/ 2682164 h 5616575"/>
              <a:gd name="connsiteX80" fmla="*/ 4585941 w 10944225"/>
              <a:gd name="connsiteY80" fmla="*/ 2682164 h 5616575"/>
              <a:gd name="connsiteX81" fmla="*/ 4512827 w 10944225"/>
              <a:gd name="connsiteY81" fmla="*/ 2747445 h 5616575"/>
              <a:gd name="connsiteX82" fmla="*/ 4538550 w 10944225"/>
              <a:gd name="connsiteY82" fmla="*/ 2801721 h 5616575"/>
              <a:gd name="connsiteX83" fmla="*/ 4598042 w 10944225"/>
              <a:gd name="connsiteY83" fmla="*/ 2852706 h 5616575"/>
              <a:gd name="connsiteX84" fmla="*/ 4617113 w 10944225"/>
              <a:gd name="connsiteY84" fmla="*/ 2882057 h 5616575"/>
              <a:gd name="connsiteX85" fmla="*/ 4588475 w 10944225"/>
              <a:gd name="connsiteY85" fmla="*/ 2903691 h 5616575"/>
              <a:gd name="connsiteX86" fmla="*/ 4518339 w 10944225"/>
              <a:gd name="connsiteY86" fmla="*/ 2865167 h 5616575"/>
              <a:gd name="connsiteX87" fmla="*/ 4504021 w 10944225"/>
              <a:gd name="connsiteY87" fmla="*/ 2910650 h 5616575"/>
              <a:gd name="connsiteX88" fmla="*/ 4585941 w 10944225"/>
              <a:gd name="connsiteY88" fmla="*/ 2955752 h 5616575"/>
              <a:gd name="connsiteX89" fmla="*/ 4666024 w 10944225"/>
              <a:gd name="connsiteY89" fmla="*/ 2881298 h 5616575"/>
              <a:gd name="connsiteX90" fmla="*/ 4629341 w 10944225"/>
              <a:gd name="connsiteY90" fmla="*/ 2813107 h 5616575"/>
              <a:gd name="connsiteX91" fmla="*/ 4579352 w 10944225"/>
              <a:gd name="connsiteY91" fmla="*/ 2772432 h 5616575"/>
              <a:gd name="connsiteX92" fmla="*/ 4561739 w 10944225"/>
              <a:gd name="connsiteY92" fmla="*/ 2749659 h 5616575"/>
              <a:gd name="connsiteX93" fmla="*/ 4586321 w 10944225"/>
              <a:gd name="connsiteY93" fmla="*/ 2734288 h 5616575"/>
              <a:gd name="connsiteX94" fmla="*/ 4646193 w 10944225"/>
              <a:gd name="connsiteY94" fmla="*/ 2762880 h 5616575"/>
              <a:gd name="connsiteX95" fmla="*/ 4655760 w 10944225"/>
              <a:gd name="connsiteY95" fmla="*/ 2717399 h 5616575"/>
              <a:gd name="connsiteX96" fmla="*/ 4585941 w 10944225"/>
              <a:gd name="connsiteY96" fmla="*/ 2682164 h 5616575"/>
              <a:gd name="connsiteX97" fmla="*/ 5499101 w 10944225"/>
              <a:gd name="connsiteY97" fmla="*/ 2613656 h 5616575"/>
              <a:gd name="connsiteX98" fmla="*/ 5472682 w 10944225"/>
              <a:gd name="connsiteY98" fmla="*/ 2640034 h 5616575"/>
              <a:gd name="connsiteX99" fmla="*/ 5499101 w 10944225"/>
              <a:gd name="connsiteY99" fmla="*/ 2666413 h 5616575"/>
              <a:gd name="connsiteX100" fmla="*/ 5525521 w 10944225"/>
              <a:gd name="connsiteY100" fmla="*/ 2640034 h 5616575"/>
              <a:gd name="connsiteX101" fmla="*/ 5499101 w 10944225"/>
              <a:gd name="connsiteY101" fmla="*/ 2613656 h 5616575"/>
              <a:gd name="connsiteX102" fmla="*/ 5421997 w 10944225"/>
              <a:gd name="connsiteY102" fmla="*/ 2613656 h 5616575"/>
              <a:gd name="connsiteX103" fmla="*/ 5395577 w 10944225"/>
              <a:gd name="connsiteY103" fmla="*/ 2640034 h 5616575"/>
              <a:gd name="connsiteX104" fmla="*/ 5421997 w 10944225"/>
              <a:gd name="connsiteY104" fmla="*/ 2666413 h 5616575"/>
              <a:gd name="connsiteX105" fmla="*/ 5448416 w 10944225"/>
              <a:gd name="connsiteY105" fmla="*/ 2640034 h 5616575"/>
              <a:gd name="connsiteX106" fmla="*/ 5421997 w 10944225"/>
              <a:gd name="connsiteY106" fmla="*/ 2613656 h 5616575"/>
              <a:gd name="connsiteX107" fmla="*/ 4023459 w 10944225"/>
              <a:gd name="connsiteY107" fmla="*/ 2551917 h 5616575"/>
              <a:gd name="connsiteX108" fmla="*/ 4112539 w 10944225"/>
              <a:gd name="connsiteY108" fmla="*/ 2639591 h 5616575"/>
              <a:gd name="connsiteX109" fmla="*/ 4112919 w 10944225"/>
              <a:gd name="connsiteY109" fmla="*/ 2951197 h 5616575"/>
              <a:gd name="connsiteX110" fmla="*/ 4112539 w 10944225"/>
              <a:gd name="connsiteY110" fmla="*/ 2950880 h 5616575"/>
              <a:gd name="connsiteX111" fmla="*/ 3806019 w 10944225"/>
              <a:gd name="connsiteY111" fmla="*/ 2950880 h 5616575"/>
              <a:gd name="connsiteX112" fmla="*/ 3718207 w 10944225"/>
              <a:gd name="connsiteY112" fmla="*/ 2861940 h 5616575"/>
              <a:gd name="connsiteX113" fmla="*/ 3806019 w 10944225"/>
              <a:gd name="connsiteY113" fmla="*/ 2774266 h 5616575"/>
              <a:gd name="connsiteX114" fmla="*/ 3935647 w 10944225"/>
              <a:gd name="connsiteY114" fmla="*/ 2774266 h 5616575"/>
              <a:gd name="connsiteX115" fmla="*/ 3935647 w 10944225"/>
              <a:gd name="connsiteY115" fmla="*/ 2639591 h 5616575"/>
              <a:gd name="connsiteX116" fmla="*/ 4023459 w 10944225"/>
              <a:gd name="connsiteY116" fmla="*/ 2551917 h 5616575"/>
              <a:gd name="connsiteX117" fmla="*/ 4041200 w 10944225"/>
              <a:gd name="connsiteY117" fmla="*/ 2389030 h 5616575"/>
              <a:gd name="connsiteX118" fmla="*/ 3813369 w 10944225"/>
              <a:gd name="connsiteY118" fmla="*/ 2616502 h 5616575"/>
              <a:gd name="connsiteX119" fmla="*/ 3812228 w 10944225"/>
              <a:gd name="connsiteY119" fmla="*/ 2645917 h 5616575"/>
              <a:gd name="connsiteX120" fmla="*/ 3811912 w 10944225"/>
              <a:gd name="connsiteY120" fmla="*/ 2645601 h 5616575"/>
              <a:gd name="connsiteX121" fmla="*/ 3782768 w 10944225"/>
              <a:gd name="connsiteY121" fmla="*/ 2646992 h 5616575"/>
              <a:gd name="connsiteX122" fmla="*/ 3554937 w 10944225"/>
              <a:gd name="connsiteY122" fmla="*/ 2874466 h 5616575"/>
              <a:gd name="connsiteX123" fmla="*/ 3782768 w 10944225"/>
              <a:gd name="connsiteY123" fmla="*/ 3101938 h 5616575"/>
              <a:gd name="connsiteX124" fmla="*/ 4269220 w 10944225"/>
              <a:gd name="connsiteY124" fmla="*/ 3102192 h 5616575"/>
              <a:gd name="connsiteX125" fmla="*/ 4269030 w 10944225"/>
              <a:gd name="connsiteY125" fmla="*/ 2616502 h 5616575"/>
              <a:gd name="connsiteX126" fmla="*/ 4041200 w 10944225"/>
              <a:gd name="connsiteY126" fmla="*/ 2389030 h 5616575"/>
              <a:gd name="connsiteX127" fmla="*/ 4040907 w 10944225"/>
              <a:gd name="connsiteY127" fmla="*/ 2168942 h 5616575"/>
              <a:gd name="connsiteX128" fmla="*/ 3957759 w 10944225"/>
              <a:gd name="connsiteY128" fmla="*/ 2176865 h 5616575"/>
              <a:gd name="connsiteX129" fmla="*/ 3877106 w 10944225"/>
              <a:gd name="connsiteY129" fmla="*/ 2200776 h 5616575"/>
              <a:gd name="connsiteX130" fmla="*/ 3801268 w 10944225"/>
              <a:gd name="connsiteY130" fmla="*/ 2240628 h 5616575"/>
              <a:gd name="connsiteX131" fmla="*/ 3873368 w 10944225"/>
              <a:gd name="connsiteY131" fmla="*/ 2349620 h 5616575"/>
              <a:gd name="connsiteX132" fmla="*/ 3926271 w 10944225"/>
              <a:gd name="connsiteY132" fmla="*/ 2321787 h 5616575"/>
              <a:gd name="connsiteX133" fmla="*/ 3982658 w 10944225"/>
              <a:gd name="connsiteY133" fmla="*/ 2305087 h 5616575"/>
              <a:gd name="connsiteX134" fmla="*/ 4099108 w 10944225"/>
              <a:gd name="connsiteY134" fmla="*/ 2305087 h 5616575"/>
              <a:gd name="connsiteX135" fmla="*/ 4155559 w 10944225"/>
              <a:gd name="connsiteY135" fmla="*/ 2321787 h 5616575"/>
              <a:gd name="connsiteX136" fmla="*/ 4208462 w 10944225"/>
              <a:gd name="connsiteY136" fmla="*/ 2349620 h 5616575"/>
              <a:gd name="connsiteX137" fmla="*/ 4280562 w 10944225"/>
              <a:gd name="connsiteY137" fmla="*/ 2240628 h 5616575"/>
              <a:gd name="connsiteX138" fmla="*/ 4204724 w 10944225"/>
              <a:gd name="connsiteY138" fmla="*/ 2200776 h 5616575"/>
              <a:gd name="connsiteX139" fmla="*/ 4124007 w 10944225"/>
              <a:gd name="connsiteY139" fmla="*/ 2176865 h 5616575"/>
              <a:gd name="connsiteX140" fmla="*/ 4040907 w 10944225"/>
              <a:gd name="connsiteY140" fmla="*/ 2168942 h 5616575"/>
              <a:gd name="connsiteX141" fmla="*/ 0 w 10944225"/>
              <a:gd name="connsiteY141" fmla="*/ 0 h 5616575"/>
              <a:gd name="connsiteX142" fmla="*/ 10944225 w 10944225"/>
              <a:gd name="connsiteY142" fmla="*/ 0 h 5616575"/>
              <a:gd name="connsiteX143" fmla="*/ 10944225 w 10944225"/>
              <a:gd name="connsiteY143" fmla="*/ 5616575 h 5616575"/>
              <a:gd name="connsiteX144" fmla="*/ 0 w 10944225"/>
              <a:gd name="connsiteY144" fmla="*/ 5616575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0944225" h="5616575">
                <a:moveTo>
                  <a:pt x="5460581" y="2756997"/>
                </a:moveTo>
                <a:lnTo>
                  <a:pt x="5495490" y="2845747"/>
                </a:lnTo>
                <a:lnTo>
                  <a:pt x="5425291" y="2845747"/>
                </a:lnTo>
                <a:close/>
                <a:moveTo>
                  <a:pt x="5088107" y="2739412"/>
                </a:moveTo>
                <a:lnTo>
                  <a:pt x="5136575" y="2739412"/>
                </a:lnTo>
                <a:cubicBezTo>
                  <a:pt x="5183585" y="2739412"/>
                  <a:pt x="5216658" y="2774266"/>
                  <a:pt x="5216658" y="2818989"/>
                </a:cubicBezTo>
                <a:cubicBezTo>
                  <a:pt x="5216658" y="2867065"/>
                  <a:pt x="5181748" y="2898566"/>
                  <a:pt x="5136575" y="2898566"/>
                </a:cubicBezTo>
                <a:lnTo>
                  <a:pt x="5088107" y="2898566"/>
                </a:lnTo>
                <a:close/>
                <a:moveTo>
                  <a:pt x="7253386" y="2734288"/>
                </a:moveTo>
                <a:cubicBezTo>
                  <a:pt x="7302235" y="2734288"/>
                  <a:pt x="7339742" y="2768384"/>
                  <a:pt x="7339742" y="2818989"/>
                </a:cubicBezTo>
                <a:cubicBezTo>
                  <a:pt x="7339742" y="2869595"/>
                  <a:pt x="7302298" y="2903691"/>
                  <a:pt x="7253386" y="2903691"/>
                </a:cubicBezTo>
                <a:cubicBezTo>
                  <a:pt x="7204538" y="2903691"/>
                  <a:pt x="7166715" y="2869595"/>
                  <a:pt x="7166715" y="2818989"/>
                </a:cubicBezTo>
                <a:cubicBezTo>
                  <a:pt x="7166715" y="2768384"/>
                  <a:pt x="7204538" y="2734288"/>
                  <a:pt x="7253386" y="2734288"/>
                </a:cubicBezTo>
                <a:close/>
                <a:moveTo>
                  <a:pt x="6840554" y="2687351"/>
                </a:moveTo>
                <a:lnTo>
                  <a:pt x="6840554" y="2738652"/>
                </a:lnTo>
                <a:lnTo>
                  <a:pt x="6918040" y="2738652"/>
                </a:lnTo>
                <a:lnTo>
                  <a:pt x="6918040" y="2950691"/>
                </a:lnTo>
                <a:lnTo>
                  <a:pt x="6966191" y="2950691"/>
                </a:lnTo>
                <a:lnTo>
                  <a:pt x="6966191" y="2738652"/>
                </a:lnTo>
                <a:lnTo>
                  <a:pt x="7043676" y="2738652"/>
                </a:lnTo>
                <a:lnTo>
                  <a:pt x="7043676" y="2687351"/>
                </a:lnTo>
                <a:close/>
                <a:moveTo>
                  <a:pt x="6569070" y="2687351"/>
                </a:moveTo>
                <a:lnTo>
                  <a:pt x="6569070" y="2738652"/>
                </a:lnTo>
                <a:lnTo>
                  <a:pt x="6646619" y="2738652"/>
                </a:lnTo>
                <a:lnTo>
                  <a:pt x="6646619" y="2950691"/>
                </a:lnTo>
                <a:lnTo>
                  <a:pt x="6694707" y="2950691"/>
                </a:lnTo>
                <a:lnTo>
                  <a:pt x="6694707" y="2738652"/>
                </a:lnTo>
                <a:lnTo>
                  <a:pt x="6772255" y="2738652"/>
                </a:lnTo>
                <a:lnTo>
                  <a:pt x="6772255" y="2687351"/>
                </a:lnTo>
                <a:close/>
                <a:moveTo>
                  <a:pt x="6426201" y="2687351"/>
                </a:moveTo>
                <a:lnTo>
                  <a:pt x="6426201" y="2950691"/>
                </a:lnTo>
                <a:lnTo>
                  <a:pt x="6474351" y="2950691"/>
                </a:lnTo>
                <a:lnTo>
                  <a:pt x="6474351" y="2687351"/>
                </a:lnTo>
                <a:close/>
                <a:moveTo>
                  <a:pt x="6256912" y="2687351"/>
                </a:moveTo>
                <a:lnTo>
                  <a:pt x="6256912" y="2950691"/>
                </a:lnTo>
                <a:lnTo>
                  <a:pt x="6305062" y="2950691"/>
                </a:lnTo>
                <a:lnTo>
                  <a:pt x="6305062" y="2687351"/>
                </a:lnTo>
                <a:close/>
                <a:moveTo>
                  <a:pt x="6019957" y="2687351"/>
                </a:moveTo>
                <a:lnTo>
                  <a:pt x="6019957" y="2950691"/>
                </a:lnTo>
                <a:lnTo>
                  <a:pt x="6159531" y="2950691"/>
                </a:lnTo>
                <a:lnTo>
                  <a:pt x="6159531" y="2898566"/>
                </a:lnTo>
                <a:lnTo>
                  <a:pt x="6068108" y="2898566"/>
                </a:lnTo>
                <a:lnTo>
                  <a:pt x="6068108" y="2687351"/>
                </a:lnTo>
                <a:close/>
                <a:moveTo>
                  <a:pt x="5679859" y="2687351"/>
                </a:moveTo>
                <a:lnTo>
                  <a:pt x="5679859" y="2950691"/>
                </a:lnTo>
                <a:lnTo>
                  <a:pt x="5727947" y="2950691"/>
                </a:lnTo>
                <a:lnTo>
                  <a:pt x="5727947" y="2773128"/>
                </a:lnTo>
                <a:lnTo>
                  <a:pt x="5850289" y="2950691"/>
                </a:lnTo>
                <a:lnTo>
                  <a:pt x="5898756" y="2950691"/>
                </a:lnTo>
                <a:lnTo>
                  <a:pt x="5898756" y="2687351"/>
                </a:lnTo>
                <a:lnTo>
                  <a:pt x="5850669" y="2687351"/>
                </a:lnTo>
                <a:lnTo>
                  <a:pt x="5850669" y="2865926"/>
                </a:lnTo>
                <a:lnTo>
                  <a:pt x="5727947" y="2687351"/>
                </a:lnTo>
                <a:close/>
                <a:moveTo>
                  <a:pt x="5436316" y="2687351"/>
                </a:moveTo>
                <a:lnTo>
                  <a:pt x="5332347" y="2950691"/>
                </a:lnTo>
                <a:lnTo>
                  <a:pt x="5384109" y="2950691"/>
                </a:lnTo>
                <a:lnTo>
                  <a:pt x="5405397" y="2896796"/>
                </a:lnTo>
                <a:lnTo>
                  <a:pt x="5515575" y="2896796"/>
                </a:lnTo>
                <a:lnTo>
                  <a:pt x="5536863" y="2950691"/>
                </a:lnTo>
                <a:lnTo>
                  <a:pt x="5587548" y="2950691"/>
                </a:lnTo>
                <a:lnTo>
                  <a:pt x="5483580" y="2687351"/>
                </a:lnTo>
                <a:close/>
                <a:moveTo>
                  <a:pt x="5039956" y="2687351"/>
                </a:moveTo>
                <a:lnTo>
                  <a:pt x="5039956" y="2950691"/>
                </a:lnTo>
                <a:lnTo>
                  <a:pt x="5122636" y="2950691"/>
                </a:lnTo>
                <a:cubicBezTo>
                  <a:pt x="5204556" y="2950691"/>
                  <a:pt x="5265886" y="2901919"/>
                  <a:pt x="5265886" y="2818989"/>
                </a:cubicBezTo>
                <a:cubicBezTo>
                  <a:pt x="5265886" y="2734984"/>
                  <a:pt x="5205634" y="2687351"/>
                  <a:pt x="5122636" y="2687351"/>
                </a:cubicBezTo>
                <a:close/>
                <a:moveTo>
                  <a:pt x="4733246" y="2687351"/>
                </a:moveTo>
                <a:lnTo>
                  <a:pt x="4817003" y="2840623"/>
                </a:lnTo>
                <a:lnTo>
                  <a:pt x="4817003" y="2950691"/>
                </a:lnTo>
                <a:lnTo>
                  <a:pt x="4865155" y="2950691"/>
                </a:lnTo>
                <a:lnTo>
                  <a:pt x="4865155" y="2840623"/>
                </a:lnTo>
                <a:lnTo>
                  <a:pt x="4948152" y="2687351"/>
                </a:lnTo>
                <a:lnTo>
                  <a:pt x="4893792" y="2687351"/>
                </a:lnTo>
                <a:lnTo>
                  <a:pt x="4840128" y="2784894"/>
                </a:lnTo>
                <a:lnTo>
                  <a:pt x="4786529" y="2687351"/>
                </a:lnTo>
                <a:close/>
                <a:moveTo>
                  <a:pt x="7253386" y="2682164"/>
                </a:moveTo>
                <a:cubicBezTo>
                  <a:pt x="7179893" y="2682164"/>
                  <a:pt x="7117486" y="2740867"/>
                  <a:pt x="7117486" y="2818989"/>
                </a:cubicBezTo>
                <a:cubicBezTo>
                  <a:pt x="7117486" y="2897112"/>
                  <a:pt x="7179956" y="2955815"/>
                  <a:pt x="7253386" y="2955815"/>
                </a:cubicBezTo>
                <a:cubicBezTo>
                  <a:pt x="7326817" y="2955815"/>
                  <a:pt x="7389287" y="2897112"/>
                  <a:pt x="7389287" y="2818989"/>
                </a:cubicBezTo>
                <a:cubicBezTo>
                  <a:pt x="7389350" y="2739412"/>
                  <a:pt x="7326880" y="2682164"/>
                  <a:pt x="7253386" y="2682164"/>
                </a:cubicBezTo>
                <a:close/>
                <a:moveTo>
                  <a:pt x="4585941" y="2682164"/>
                </a:moveTo>
                <a:cubicBezTo>
                  <a:pt x="4545900" y="2682164"/>
                  <a:pt x="4512827" y="2705633"/>
                  <a:pt x="4512827" y="2747445"/>
                </a:cubicBezTo>
                <a:cubicBezTo>
                  <a:pt x="4512827" y="2770914"/>
                  <a:pt x="4525309" y="2787804"/>
                  <a:pt x="4538550" y="2801721"/>
                </a:cubicBezTo>
                <a:cubicBezTo>
                  <a:pt x="4553249" y="2817092"/>
                  <a:pt x="4573080" y="2832147"/>
                  <a:pt x="4598042" y="2852706"/>
                </a:cubicBezTo>
                <a:cubicBezTo>
                  <a:pt x="4610144" y="2862954"/>
                  <a:pt x="4617113" y="2870671"/>
                  <a:pt x="4617113" y="2882057"/>
                </a:cubicBezTo>
                <a:cubicBezTo>
                  <a:pt x="4617113" y="2896733"/>
                  <a:pt x="4604631" y="2903691"/>
                  <a:pt x="4588475" y="2903691"/>
                </a:cubicBezTo>
                <a:cubicBezTo>
                  <a:pt x="4562752" y="2903691"/>
                  <a:pt x="4534116" y="2887560"/>
                  <a:pt x="4518339" y="2865167"/>
                </a:cubicBezTo>
                <a:lnTo>
                  <a:pt x="4504021" y="2910650"/>
                </a:lnTo>
                <a:cubicBezTo>
                  <a:pt x="4512827" y="2932283"/>
                  <a:pt x="4545900" y="2955752"/>
                  <a:pt x="4585941" y="2955752"/>
                </a:cubicBezTo>
                <a:cubicBezTo>
                  <a:pt x="4632952" y="2955752"/>
                  <a:pt x="4666024" y="2926021"/>
                  <a:pt x="4666024" y="2881298"/>
                </a:cubicBezTo>
                <a:cubicBezTo>
                  <a:pt x="4666024" y="2850935"/>
                  <a:pt x="4649552" y="2830755"/>
                  <a:pt x="4629341" y="2813107"/>
                </a:cubicBezTo>
                <a:cubicBezTo>
                  <a:pt x="4615022" y="2800265"/>
                  <a:pt x="4599943" y="2788879"/>
                  <a:pt x="4579352" y="2772432"/>
                </a:cubicBezTo>
                <a:cubicBezTo>
                  <a:pt x="4571622" y="2766170"/>
                  <a:pt x="4561739" y="2757756"/>
                  <a:pt x="4561739" y="2749659"/>
                </a:cubicBezTo>
                <a:cubicBezTo>
                  <a:pt x="4561739" y="2737578"/>
                  <a:pt x="4574980" y="2734288"/>
                  <a:pt x="4586321" y="2734288"/>
                </a:cubicBezTo>
                <a:cubicBezTo>
                  <a:pt x="4606912" y="2734288"/>
                  <a:pt x="4630798" y="2745295"/>
                  <a:pt x="4646193" y="2762880"/>
                </a:cubicBezTo>
                <a:lnTo>
                  <a:pt x="4655760" y="2717399"/>
                </a:lnTo>
                <a:cubicBezTo>
                  <a:pt x="4644736" y="2699813"/>
                  <a:pt x="4618316" y="2682164"/>
                  <a:pt x="4585941" y="2682164"/>
                </a:cubicBezTo>
                <a:close/>
                <a:moveTo>
                  <a:pt x="5499101" y="2613656"/>
                </a:moveTo>
                <a:cubicBezTo>
                  <a:pt x="5484023" y="2613656"/>
                  <a:pt x="5472682" y="2625422"/>
                  <a:pt x="5472682" y="2640034"/>
                </a:cubicBezTo>
                <a:cubicBezTo>
                  <a:pt x="5472682" y="2655026"/>
                  <a:pt x="5484086" y="2666413"/>
                  <a:pt x="5499101" y="2666413"/>
                </a:cubicBezTo>
                <a:cubicBezTo>
                  <a:pt x="5513801" y="2666413"/>
                  <a:pt x="5525521" y="2655026"/>
                  <a:pt x="5525521" y="2640034"/>
                </a:cubicBezTo>
                <a:cubicBezTo>
                  <a:pt x="5525521" y="2625359"/>
                  <a:pt x="5513737" y="2613656"/>
                  <a:pt x="5499101" y="2613656"/>
                </a:cubicBezTo>
                <a:close/>
                <a:moveTo>
                  <a:pt x="5421997" y="2613656"/>
                </a:moveTo>
                <a:cubicBezTo>
                  <a:pt x="5407298" y="2613656"/>
                  <a:pt x="5395577" y="2625422"/>
                  <a:pt x="5395577" y="2640034"/>
                </a:cubicBezTo>
                <a:cubicBezTo>
                  <a:pt x="5395514" y="2655026"/>
                  <a:pt x="5407298" y="2666413"/>
                  <a:pt x="5421997" y="2666413"/>
                </a:cubicBezTo>
                <a:cubicBezTo>
                  <a:pt x="5437076" y="2666413"/>
                  <a:pt x="5448416" y="2655026"/>
                  <a:pt x="5448416" y="2640034"/>
                </a:cubicBezTo>
                <a:cubicBezTo>
                  <a:pt x="5448416" y="2625359"/>
                  <a:pt x="5437012" y="2613656"/>
                  <a:pt x="5421997" y="2613656"/>
                </a:cubicBezTo>
                <a:close/>
                <a:moveTo>
                  <a:pt x="4023459" y="2551917"/>
                </a:moveTo>
                <a:cubicBezTo>
                  <a:pt x="4071927" y="2551917"/>
                  <a:pt x="4112539" y="2591200"/>
                  <a:pt x="4112539" y="2639591"/>
                </a:cubicBezTo>
                <a:lnTo>
                  <a:pt x="4112919" y="2951197"/>
                </a:lnTo>
                <a:lnTo>
                  <a:pt x="4112539" y="2950880"/>
                </a:lnTo>
                <a:lnTo>
                  <a:pt x="3806019" y="2950880"/>
                </a:lnTo>
                <a:cubicBezTo>
                  <a:pt x="3757551" y="2950880"/>
                  <a:pt x="3718207" y="2910332"/>
                  <a:pt x="3718207" y="2861940"/>
                </a:cubicBezTo>
                <a:cubicBezTo>
                  <a:pt x="3718207" y="2813549"/>
                  <a:pt x="3757551" y="2774266"/>
                  <a:pt x="3806019" y="2774266"/>
                </a:cubicBezTo>
                <a:lnTo>
                  <a:pt x="3935647" y="2774266"/>
                </a:lnTo>
                <a:lnTo>
                  <a:pt x="3935647" y="2639591"/>
                </a:lnTo>
                <a:cubicBezTo>
                  <a:pt x="3935647" y="2591200"/>
                  <a:pt x="3974928" y="2551917"/>
                  <a:pt x="4023459" y="2551917"/>
                </a:cubicBezTo>
                <a:close/>
                <a:moveTo>
                  <a:pt x="4041200" y="2389030"/>
                </a:moveTo>
                <a:cubicBezTo>
                  <a:pt x="3915373" y="2389030"/>
                  <a:pt x="3813369" y="2490874"/>
                  <a:pt x="3813369" y="2616502"/>
                </a:cubicBezTo>
                <a:lnTo>
                  <a:pt x="3812228" y="2645917"/>
                </a:lnTo>
                <a:lnTo>
                  <a:pt x="3811912" y="2645601"/>
                </a:lnTo>
                <a:lnTo>
                  <a:pt x="3782768" y="2646992"/>
                </a:lnTo>
                <a:cubicBezTo>
                  <a:pt x="3656941" y="2646992"/>
                  <a:pt x="3554937" y="2748837"/>
                  <a:pt x="3554937" y="2874466"/>
                </a:cubicBezTo>
                <a:cubicBezTo>
                  <a:pt x="3554937" y="3000094"/>
                  <a:pt x="3656941" y="3101938"/>
                  <a:pt x="3782768" y="3101938"/>
                </a:cubicBezTo>
                <a:lnTo>
                  <a:pt x="4269220" y="3102192"/>
                </a:lnTo>
                <a:lnTo>
                  <a:pt x="4269030" y="2616502"/>
                </a:lnTo>
                <a:cubicBezTo>
                  <a:pt x="4269030" y="2490874"/>
                  <a:pt x="4167026" y="2389030"/>
                  <a:pt x="4041200" y="2389030"/>
                </a:cubicBezTo>
                <a:close/>
                <a:moveTo>
                  <a:pt x="4040907" y="2168942"/>
                </a:moveTo>
                <a:cubicBezTo>
                  <a:pt x="4012990" y="2168942"/>
                  <a:pt x="3985066" y="2171583"/>
                  <a:pt x="3957759" y="2176865"/>
                </a:cubicBezTo>
                <a:cubicBezTo>
                  <a:pt x="3930199" y="2182179"/>
                  <a:pt x="3903019" y="2190276"/>
                  <a:pt x="3877106" y="2200776"/>
                </a:cubicBezTo>
                <a:cubicBezTo>
                  <a:pt x="3850623" y="2211467"/>
                  <a:pt x="3825090" y="2224877"/>
                  <a:pt x="3801268" y="2240628"/>
                </a:cubicBezTo>
                <a:lnTo>
                  <a:pt x="3873368" y="2349620"/>
                </a:lnTo>
                <a:cubicBezTo>
                  <a:pt x="3889968" y="2338676"/>
                  <a:pt x="3907771" y="2329314"/>
                  <a:pt x="3926271" y="2321787"/>
                </a:cubicBezTo>
                <a:cubicBezTo>
                  <a:pt x="3944391" y="2314512"/>
                  <a:pt x="3963398" y="2308819"/>
                  <a:pt x="3982658" y="2305087"/>
                </a:cubicBezTo>
                <a:cubicBezTo>
                  <a:pt x="4020926" y="2297749"/>
                  <a:pt x="4060967" y="2297749"/>
                  <a:pt x="4099108" y="2305087"/>
                </a:cubicBezTo>
                <a:cubicBezTo>
                  <a:pt x="4118369" y="2308819"/>
                  <a:pt x="4137439" y="2314449"/>
                  <a:pt x="4155559" y="2321787"/>
                </a:cubicBezTo>
                <a:cubicBezTo>
                  <a:pt x="4173996" y="2329314"/>
                  <a:pt x="4191799" y="2338613"/>
                  <a:pt x="4208462" y="2349620"/>
                </a:cubicBezTo>
                <a:lnTo>
                  <a:pt x="4280562" y="2240628"/>
                </a:lnTo>
                <a:cubicBezTo>
                  <a:pt x="4256676" y="2224877"/>
                  <a:pt x="4231207" y="2211467"/>
                  <a:pt x="4204724" y="2200776"/>
                </a:cubicBezTo>
                <a:cubicBezTo>
                  <a:pt x="4178811" y="2190276"/>
                  <a:pt x="4151631" y="2182179"/>
                  <a:pt x="4124007" y="2176865"/>
                </a:cubicBezTo>
                <a:cubicBezTo>
                  <a:pt x="4096732" y="2171583"/>
                  <a:pt x="4068824" y="2168942"/>
                  <a:pt x="4040907" y="2168942"/>
                </a:cubicBezTo>
                <a:close/>
                <a:moveTo>
                  <a:pt x="0" y="0"/>
                </a:moveTo>
                <a:lnTo>
                  <a:pt x="10944225" y="0"/>
                </a:lnTo>
                <a:lnTo>
                  <a:pt x="10944225" y="5616575"/>
                </a:lnTo>
                <a:lnTo>
                  <a:pt x="0" y="5616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grpSp>
        <p:nvGrpSpPr>
          <p:cNvPr id="64" name="Graphic 6">
            <a:extLst>
              <a:ext uri="{FF2B5EF4-FFF2-40B4-BE49-F238E27FC236}">
                <a16:creationId xmlns:a16="http://schemas.microsoft.com/office/drawing/2014/main" id="{9BF1E1DC-CED3-DD41-ACDD-04B98A6AFEEB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bg1"/>
          </a:solidFill>
        </p:grpSpPr>
        <p:sp>
          <p:nvSpPr>
            <p:cNvPr id="65" name="Graphic 6">
              <a:extLst>
                <a:ext uri="{FF2B5EF4-FFF2-40B4-BE49-F238E27FC236}">
                  <a16:creationId xmlns:a16="http://schemas.microsoft.com/office/drawing/2014/main" id="{931D0E98-CCA1-E649-9984-63218135097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6" name="Graphic 6">
              <a:extLst>
                <a:ext uri="{FF2B5EF4-FFF2-40B4-BE49-F238E27FC236}">
                  <a16:creationId xmlns:a16="http://schemas.microsoft.com/office/drawing/2014/main" id="{62FA24C4-5D46-0249-9FE3-F7E0FDA916BD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7" name="Graphic 6">
              <a:extLst>
                <a:ext uri="{FF2B5EF4-FFF2-40B4-BE49-F238E27FC236}">
                  <a16:creationId xmlns:a16="http://schemas.microsoft.com/office/drawing/2014/main" id="{7C30DFCC-5125-AE40-A73F-6E0B2968DBC1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8" name="Graphic 6">
              <a:extLst>
                <a:ext uri="{FF2B5EF4-FFF2-40B4-BE49-F238E27FC236}">
                  <a16:creationId xmlns:a16="http://schemas.microsoft.com/office/drawing/2014/main" id="{6ACDCC12-D61A-2A4B-8FFB-0754FB318F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9" name="Graphic 6">
              <a:extLst>
                <a:ext uri="{FF2B5EF4-FFF2-40B4-BE49-F238E27FC236}">
                  <a16:creationId xmlns:a16="http://schemas.microsoft.com/office/drawing/2014/main" id="{21DC0465-85DF-AB48-825D-551189C8A95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0" name="Graphic 6">
              <a:extLst>
                <a:ext uri="{FF2B5EF4-FFF2-40B4-BE49-F238E27FC236}">
                  <a16:creationId xmlns:a16="http://schemas.microsoft.com/office/drawing/2014/main" id="{24C0488B-135E-B74F-A752-21B8A874492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1" name="Graphic 6">
              <a:extLst>
                <a:ext uri="{FF2B5EF4-FFF2-40B4-BE49-F238E27FC236}">
                  <a16:creationId xmlns:a16="http://schemas.microsoft.com/office/drawing/2014/main" id="{3710B28F-E009-BF4C-A1E4-0620A72DDA18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2" name="Graphic 6">
              <a:extLst>
                <a:ext uri="{FF2B5EF4-FFF2-40B4-BE49-F238E27FC236}">
                  <a16:creationId xmlns:a16="http://schemas.microsoft.com/office/drawing/2014/main" id="{84D4B2B9-3C6E-6D4C-B51E-B8F59EC5AB5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3" name="Graphic 6">
              <a:extLst>
                <a:ext uri="{FF2B5EF4-FFF2-40B4-BE49-F238E27FC236}">
                  <a16:creationId xmlns:a16="http://schemas.microsoft.com/office/drawing/2014/main" id="{FD95F087-80CF-8F47-8548-15B130CA1C5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4" name="Graphic 6">
              <a:extLst>
                <a:ext uri="{FF2B5EF4-FFF2-40B4-BE49-F238E27FC236}">
                  <a16:creationId xmlns:a16="http://schemas.microsoft.com/office/drawing/2014/main" id="{614CDBAC-EFC0-444A-BDCF-ADB80729E6E7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5" name="Graphic 6">
              <a:extLst>
                <a:ext uri="{FF2B5EF4-FFF2-40B4-BE49-F238E27FC236}">
                  <a16:creationId xmlns:a16="http://schemas.microsoft.com/office/drawing/2014/main" id="{7851C9E4-9FE1-224D-AE03-7FFE9BB215C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6" name="Graphic 6">
              <a:extLst>
                <a:ext uri="{FF2B5EF4-FFF2-40B4-BE49-F238E27FC236}">
                  <a16:creationId xmlns:a16="http://schemas.microsoft.com/office/drawing/2014/main" id="{4B372D29-0F00-1249-8BA2-35AC4AA30C3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7" name="Graphic 6">
              <a:extLst>
                <a:ext uri="{FF2B5EF4-FFF2-40B4-BE49-F238E27FC236}">
                  <a16:creationId xmlns:a16="http://schemas.microsoft.com/office/drawing/2014/main" id="{E8AFE6B3-DF29-4448-A2D6-FC035E835B6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8" name="Graphic 6">
              <a:extLst>
                <a:ext uri="{FF2B5EF4-FFF2-40B4-BE49-F238E27FC236}">
                  <a16:creationId xmlns:a16="http://schemas.microsoft.com/office/drawing/2014/main" id="{7CFC3632-8EA9-DE42-B06E-5A01726A8F32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9" name="Graphic 6">
              <a:extLst>
                <a:ext uri="{FF2B5EF4-FFF2-40B4-BE49-F238E27FC236}">
                  <a16:creationId xmlns:a16="http://schemas.microsoft.com/office/drawing/2014/main" id="{7617F77F-12B0-C847-9354-5AAE0872391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69664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5213-298B-6641-807B-2021716BC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19B1B-5C07-1741-8C16-D9AD68C5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3BF375-9402-AB49-9721-9F76609EBC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67536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D3C0FD3-1F96-E94C-B022-A57F76C2F8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967535" y="624468"/>
            <a:ext cx="4589426" cy="299967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F0844D-C2CA-694A-AA79-DA998B59F3B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331595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10BF6F78-4FEF-D246-83FE-A8C3B152462E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1"/>
          </a:solidFill>
        </p:grpSpPr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F486A1D9-96FF-3841-90FF-4AF563280A0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1871D1E3-682F-EC49-B33D-B1426D481260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30BDE77C-CCA2-4642-898E-DE616554B56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F0B06966-EA91-6044-9AEB-70144939BA76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9AD03352-55C7-6D46-80BE-7F92B4F39AE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2A8F63D-40BC-2249-AE2C-7274085CC251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8FD352C-890F-8B4A-B86E-858EC669185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059C7B2-379D-F745-80AD-7060503D9CA9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B94C8D42-7515-E14A-B059-E5EDB961EAD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C1D80AF-3F72-6340-B87B-F3DC687F2A5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52DD250-4341-1D46-B77B-3E5AF3DEB35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0F2EE806-7DFE-1A43-9F36-151BE46F7EA4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BA354E49-5850-134D-B410-41BEE38C25B2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392F21F-8A36-444E-8278-72FF65BA8861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8349EC20-64C6-EA47-8B6E-05AF92F3BE90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26600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8F787-55CC-2F48-B7A8-D0CAF450C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77" y="631864"/>
            <a:ext cx="2731745" cy="6682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1DEADA-56B8-A146-870C-C8C7EABEE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2297151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01B7C8D-0DF8-C241-B305-EE600C294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965" y="4019147"/>
            <a:ext cx="5132070" cy="1147868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7137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712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49B2D75-B229-0944-8547-4DA3CEBB1F66}"/>
              </a:ext>
            </a:extLst>
          </p:cNvPr>
          <p:cNvSpPr/>
          <p:nvPr userDrawn="1"/>
        </p:nvSpPr>
        <p:spPr>
          <a:xfrm>
            <a:off x="5220181" y="1770806"/>
            <a:ext cx="1739418" cy="2237125"/>
          </a:xfrm>
          <a:custGeom>
            <a:avLst/>
            <a:gdLst>
              <a:gd name="connsiteX0" fmla="*/ 333794 w 516964"/>
              <a:gd name="connsiteY0" fmla="*/ 272847 h 664885"/>
              <a:gd name="connsiteX1" fmla="*/ 271234 w 516964"/>
              <a:gd name="connsiteY1" fmla="*/ 335309 h 664885"/>
              <a:gd name="connsiteX2" fmla="*/ 271234 w 516964"/>
              <a:gd name="connsiteY2" fmla="*/ 431257 h 664885"/>
              <a:gd name="connsiteX3" fmla="*/ 178881 w 516964"/>
              <a:gd name="connsiteY3" fmla="*/ 431257 h 664885"/>
              <a:gd name="connsiteX4" fmla="*/ 116320 w 516964"/>
              <a:gd name="connsiteY4" fmla="*/ 493720 h 664885"/>
              <a:gd name="connsiteX5" fmla="*/ 178881 w 516964"/>
              <a:gd name="connsiteY5" fmla="*/ 557084 h 664885"/>
              <a:gd name="connsiteX6" fmla="*/ 397258 w 516964"/>
              <a:gd name="connsiteY6" fmla="*/ 557084 h 664885"/>
              <a:gd name="connsiteX7" fmla="*/ 397529 w 516964"/>
              <a:gd name="connsiteY7" fmla="*/ 557309 h 664885"/>
              <a:gd name="connsiteX8" fmla="*/ 397258 w 516964"/>
              <a:gd name="connsiteY8" fmla="*/ 335309 h 664885"/>
              <a:gd name="connsiteX9" fmla="*/ 333794 w 516964"/>
              <a:gd name="connsiteY9" fmla="*/ 272847 h 664885"/>
              <a:gd name="connsiteX10" fmla="*/ 346433 w 516964"/>
              <a:gd name="connsiteY10" fmla="*/ 156799 h 664885"/>
              <a:gd name="connsiteX11" fmla="*/ 508749 w 516964"/>
              <a:gd name="connsiteY11" fmla="*/ 318860 h 664885"/>
              <a:gd name="connsiteX12" fmla="*/ 508884 w 516964"/>
              <a:gd name="connsiteY12" fmla="*/ 664885 h 664885"/>
              <a:gd name="connsiteX13" fmla="*/ 162316 w 516964"/>
              <a:gd name="connsiteY13" fmla="*/ 664704 h 664885"/>
              <a:gd name="connsiteX14" fmla="*/ 0 w 516964"/>
              <a:gd name="connsiteY14" fmla="*/ 502643 h 664885"/>
              <a:gd name="connsiteX15" fmla="*/ 162316 w 516964"/>
              <a:gd name="connsiteY15" fmla="*/ 340582 h 664885"/>
              <a:gd name="connsiteX16" fmla="*/ 183079 w 516964"/>
              <a:gd name="connsiteY16" fmla="*/ 339591 h 664885"/>
              <a:gd name="connsiteX17" fmla="*/ 183305 w 516964"/>
              <a:gd name="connsiteY17" fmla="*/ 339816 h 664885"/>
              <a:gd name="connsiteX18" fmla="*/ 184117 w 516964"/>
              <a:gd name="connsiteY18" fmla="*/ 318860 h 664885"/>
              <a:gd name="connsiteX19" fmla="*/ 346433 w 516964"/>
              <a:gd name="connsiteY19" fmla="*/ 156799 h 664885"/>
              <a:gd name="connsiteX20" fmla="*/ 346225 w 516964"/>
              <a:gd name="connsiteY20" fmla="*/ 0 h 664885"/>
              <a:gd name="connsiteX21" fmla="*/ 405428 w 516964"/>
              <a:gd name="connsiteY21" fmla="*/ 5645 h 664885"/>
              <a:gd name="connsiteX22" fmla="*/ 462934 w 516964"/>
              <a:gd name="connsiteY22" fmla="*/ 22680 h 664885"/>
              <a:gd name="connsiteX23" fmla="*/ 516964 w 516964"/>
              <a:gd name="connsiteY23" fmla="*/ 51072 h 664885"/>
              <a:gd name="connsiteX24" fmla="*/ 465597 w 516964"/>
              <a:gd name="connsiteY24" fmla="*/ 128722 h 664885"/>
              <a:gd name="connsiteX25" fmla="*/ 427907 w 516964"/>
              <a:gd name="connsiteY25" fmla="*/ 108893 h 664885"/>
              <a:gd name="connsiteX26" fmla="*/ 387689 w 516964"/>
              <a:gd name="connsiteY26" fmla="*/ 96995 h 664885"/>
              <a:gd name="connsiteX27" fmla="*/ 304726 w 516964"/>
              <a:gd name="connsiteY27" fmla="*/ 96995 h 664885"/>
              <a:gd name="connsiteX28" fmla="*/ 264553 w 516964"/>
              <a:gd name="connsiteY28" fmla="*/ 108893 h 664885"/>
              <a:gd name="connsiteX29" fmla="*/ 226863 w 516964"/>
              <a:gd name="connsiteY29" fmla="*/ 128722 h 664885"/>
              <a:gd name="connsiteX30" fmla="*/ 175496 w 516964"/>
              <a:gd name="connsiteY30" fmla="*/ 51072 h 664885"/>
              <a:gd name="connsiteX31" fmla="*/ 229526 w 516964"/>
              <a:gd name="connsiteY31" fmla="*/ 22680 h 664885"/>
              <a:gd name="connsiteX32" fmla="*/ 286987 w 516964"/>
              <a:gd name="connsiteY32" fmla="*/ 5645 h 664885"/>
              <a:gd name="connsiteX33" fmla="*/ 346225 w 516964"/>
              <a:gd name="connsiteY33" fmla="*/ 0 h 66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6964" h="664885">
                <a:moveTo>
                  <a:pt x="333794" y="272847"/>
                </a:moveTo>
                <a:cubicBezTo>
                  <a:pt x="299219" y="272847"/>
                  <a:pt x="271234" y="300833"/>
                  <a:pt x="271234" y="335309"/>
                </a:cubicBezTo>
                <a:lnTo>
                  <a:pt x="271234" y="431257"/>
                </a:lnTo>
                <a:lnTo>
                  <a:pt x="178881" y="431257"/>
                </a:lnTo>
                <a:cubicBezTo>
                  <a:pt x="144351" y="431257"/>
                  <a:pt x="116320" y="459244"/>
                  <a:pt x="116320" y="493720"/>
                </a:cubicBezTo>
                <a:cubicBezTo>
                  <a:pt x="116320" y="528196"/>
                  <a:pt x="144351" y="557084"/>
                  <a:pt x="178881" y="557084"/>
                </a:cubicBezTo>
                <a:lnTo>
                  <a:pt x="397258" y="557084"/>
                </a:lnTo>
                <a:lnTo>
                  <a:pt x="397529" y="557309"/>
                </a:lnTo>
                <a:lnTo>
                  <a:pt x="397258" y="335309"/>
                </a:lnTo>
                <a:cubicBezTo>
                  <a:pt x="397258" y="300833"/>
                  <a:pt x="368325" y="272847"/>
                  <a:pt x="333794" y="272847"/>
                </a:cubicBezTo>
                <a:close/>
                <a:moveTo>
                  <a:pt x="346433" y="156799"/>
                </a:moveTo>
                <a:cubicBezTo>
                  <a:pt x="436077" y="156799"/>
                  <a:pt x="508749" y="229357"/>
                  <a:pt x="508749" y="318860"/>
                </a:cubicBezTo>
                <a:lnTo>
                  <a:pt x="508884" y="664885"/>
                </a:lnTo>
                <a:lnTo>
                  <a:pt x="162316" y="664704"/>
                </a:lnTo>
                <a:cubicBezTo>
                  <a:pt x="72672" y="664704"/>
                  <a:pt x="0" y="592146"/>
                  <a:pt x="0" y="502643"/>
                </a:cubicBezTo>
                <a:cubicBezTo>
                  <a:pt x="0" y="413140"/>
                  <a:pt x="72672" y="340582"/>
                  <a:pt x="162316" y="340582"/>
                </a:cubicBezTo>
                <a:lnTo>
                  <a:pt x="183079" y="339591"/>
                </a:lnTo>
                <a:lnTo>
                  <a:pt x="183305" y="339816"/>
                </a:lnTo>
                <a:lnTo>
                  <a:pt x="184117" y="318860"/>
                </a:lnTo>
                <a:cubicBezTo>
                  <a:pt x="184117" y="229357"/>
                  <a:pt x="256789" y="156799"/>
                  <a:pt x="346433" y="156799"/>
                </a:cubicBezTo>
                <a:close/>
                <a:moveTo>
                  <a:pt x="346225" y="0"/>
                </a:moveTo>
                <a:cubicBezTo>
                  <a:pt x="366113" y="0"/>
                  <a:pt x="385997" y="1882"/>
                  <a:pt x="405428" y="5645"/>
                </a:cubicBezTo>
                <a:cubicBezTo>
                  <a:pt x="425108" y="9430"/>
                  <a:pt x="444473" y="15199"/>
                  <a:pt x="462934" y="22680"/>
                </a:cubicBezTo>
                <a:cubicBezTo>
                  <a:pt x="481802" y="30296"/>
                  <a:pt x="499947" y="39851"/>
                  <a:pt x="516964" y="51072"/>
                </a:cubicBezTo>
                <a:lnTo>
                  <a:pt x="465597" y="128722"/>
                </a:lnTo>
                <a:cubicBezTo>
                  <a:pt x="453726" y="120880"/>
                  <a:pt x="441042" y="114256"/>
                  <a:pt x="427907" y="108893"/>
                </a:cubicBezTo>
                <a:cubicBezTo>
                  <a:pt x="414998" y="103665"/>
                  <a:pt x="401411" y="99654"/>
                  <a:pt x="387689" y="96995"/>
                </a:cubicBezTo>
                <a:cubicBezTo>
                  <a:pt x="360516" y="91767"/>
                  <a:pt x="331989" y="91767"/>
                  <a:pt x="304726" y="96995"/>
                </a:cubicBezTo>
                <a:cubicBezTo>
                  <a:pt x="291004" y="99654"/>
                  <a:pt x="277463" y="103710"/>
                  <a:pt x="264553" y="108893"/>
                </a:cubicBezTo>
                <a:cubicBezTo>
                  <a:pt x="251373" y="114256"/>
                  <a:pt x="238689" y="120925"/>
                  <a:pt x="226863" y="128722"/>
                </a:cubicBezTo>
                <a:lnTo>
                  <a:pt x="175496" y="51072"/>
                </a:lnTo>
                <a:cubicBezTo>
                  <a:pt x="192468" y="39851"/>
                  <a:pt x="210658" y="30296"/>
                  <a:pt x="229526" y="22680"/>
                </a:cubicBezTo>
                <a:cubicBezTo>
                  <a:pt x="247987" y="15199"/>
                  <a:pt x="267352" y="9430"/>
                  <a:pt x="286987" y="5645"/>
                </a:cubicBezTo>
                <a:cubicBezTo>
                  <a:pt x="306441" y="1882"/>
                  <a:pt x="326336" y="0"/>
                  <a:pt x="346225" y="0"/>
                </a:cubicBez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083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035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CF2AA-837E-3C4A-B91E-EDE6387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7638" cy="115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3ED84-8824-B644-8FF5-06DB6FFF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32" y="1800000"/>
            <a:ext cx="1115763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85D77-5875-E241-835A-1B0127A3F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332" y="6369012"/>
            <a:ext cx="89576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30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0" r:id="rId2"/>
    <p:sldLayoutId id="2147483663" r:id="rId3"/>
    <p:sldLayoutId id="2147483678" r:id="rId4"/>
    <p:sldLayoutId id="2147483681" r:id="rId5"/>
    <p:sldLayoutId id="2147483660" r:id="rId6"/>
    <p:sldLayoutId id="2147483671" r:id="rId7"/>
    <p:sldLayoutId id="2147483682" r:id="rId8"/>
    <p:sldLayoutId id="2147483669" r:id="rId9"/>
    <p:sldLayoutId id="2147483668" r:id="rId10"/>
    <p:sldLayoutId id="2147483674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62" r:id="rId18"/>
    <p:sldLayoutId id="2147483672" r:id="rId19"/>
    <p:sldLayoutId id="2147483698" r:id="rId20"/>
    <p:sldLayoutId id="2147483691" r:id="rId21"/>
    <p:sldLayoutId id="2147483694" r:id="rId22"/>
    <p:sldLayoutId id="2147483701" r:id="rId23"/>
    <p:sldLayoutId id="2147483706" r:id="rId24"/>
    <p:sldLayoutId id="2147483707" r:id="rId2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91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ydan.fi/yhdistyspalvelu/artikkeli/sydanyhdistyksen-liikuntavastaavan-tehtavankuv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nnukka.alapappila@sydanliitto.f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u.caven@sydanliitto.f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antti.ukkonen@sydanliitto.fi" TargetMode="External"/><Relationship Id="rId4" Type="http://schemas.openxmlformats.org/officeDocument/2006/relationships/hyperlink" Target="mailto:esa.takala@sydanliitto.f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ydan.fi/yhdistyspalvelu/artikkeli/sydanyhdistyksen-ruokavastaavan-tehtavankuva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mari.olli@sydanliitto.fi" TargetMode="External"/><Relationship Id="rId4" Type="http://schemas.openxmlformats.org/officeDocument/2006/relationships/hyperlink" Target="mailto:tuija.pusa@sydanliitto.f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sydan.fi/ammattilaispalvelu" TargetMode="External"/><Relationship Id="rId4" Type="http://schemas.openxmlformats.org/officeDocument/2006/relationships/hyperlink" Target="https://sydan.fi/yhdistyspalvelu/toiminta/terveysneuvont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4ADB-52A3-AE4C-8078-F1A85CB45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spc="5">
                <a:solidFill>
                  <a:srgbClr val="ED1B2E"/>
                </a:solidFill>
                <a:cs typeface="+mn-cs"/>
              </a:rPr>
              <a:t>Sydänyhdistysten luottamustoimet ja roolit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1C8B7-8078-6B4B-9912-1F9F06F23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5272216"/>
            <a:ext cx="5058253" cy="11859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>
                <a:latin typeface="Georgia"/>
              </a:rPr>
              <a:t>22.2.2024 </a:t>
            </a:r>
            <a:endParaRPr lang="fi-FI"/>
          </a:p>
          <a:p>
            <a:r>
              <a:rPr lang="fi-FI" dirty="0">
                <a:latin typeface="Georgia"/>
              </a:rPr>
              <a:t>Emmiina Vertanen Keski-Suomen Sydänpiiri ry ja Anna Autio Suomen Sydänliitto ry</a:t>
            </a:r>
            <a:endParaRPr lang="en-FI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5347FBDC-2B4C-DDEB-C8F6-931DD3C422D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319421" y="1071082"/>
            <a:ext cx="6599583" cy="4715836"/>
          </a:xfrm>
          <a:custGeom>
            <a:avLst/>
            <a:gdLst/>
            <a:ahLst/>
            <a:cxnLst/>
            <a:rect l="l" t="t" r="r" b="b"/>
            <a:pathLst>
              <a:path w="10715273" h="7141771">
                <a:moveTo>
                  <a:pt x="0" y="0"/>
                </a:moveTo>
                <a:lnTo>
                  <a:pt x="10715273" y="0"/>
                </a:lnTo>
                <a:lnTo>
                  <a:pt x="10715273" y="7141772"/>
                </a:lnTo>
                <a:lnTo>
                  <a:pt x="0" y="71417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54543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Puheenjohtaja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084" y="1494086"/>
            <a:ext cx="11254109" cy="4912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Johtaa yhdistyksen hallituksen toimintaa</a:t>
            </a:r>
          </a:p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Huolehtii hallituksen kanssa, että yhdistys toimii sääntöjensä mukaisesti</a:t>
            </a:r>
          </a:p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Innostaa, kehittää ja kiittää toimijoita </a:t>
            </a:r>
          </a:p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Kutsuu koolle hallituksen kokoukset ja toimii puheenjohtajana </a:t>
            </a:r>
          </a:p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Laatii esityslistat ja pöytäkirjat yhdessä sihteerin kanssa</a:t>
            </a:r>
          </a:p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Huolehtii toimintasuunnitelman, talousarvion, tilinpäätöksen ja muiden 	tärkeiden asiakirjojen valmistumisesta yhdistyksen kokoukselle</a:t>
            </a:r>
          </a:p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Tutustuu Yhdistyspalvelussa hallinnon tukimateriaaliin</a:t>
            </a:r>
          </a:p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Nimenkirjoittaja (viralliset ilmoitukset, asiakirjat ja sopimukset)</a:t>
            </a:r>
          </a:p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Postinsaaja (sydänpiirin/-alueen ja liiton tiedotteet)</a:t>
            </a:r>
          </a:p>
          <a:p>
            <a:pPr>
              <a:lnSpc>
                <a:spcPts val="3199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Yhdistyksen edustaja ja yhteyshenkilö ulospäin, yhdistyksen kasvot</a:t>
            </a:r>
          </a:p>
          <a:p>
            <a:pPr>
              <a:lnSpc>
                <a:spcPts val="3199"/>
              </a:lnSpc>
            </a:pPr>
            <a:endParaRPr lang="fi-FI" sz="2666" spc="25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DDF8CEA1-297F-61AA-24AA-A8D9D5A0291E}"/>
              </a:ext>
            </a:extLst>
          </p:cNvPr>
          <p:cNvSpPr/>
          <p:nvPr/>
        </p:nvSpPr>
        <p:spPr>
          <a:xfrm>
            <a:off x="8653670" y="277192"/>
            <a:ext cx="2670312" cy="12125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ea typeface="Verdana"/>
              </a:rPr>
              <a:t>Suositeltu työpari: sihteeri ja varapuheenjohtaja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Varapuheenjohtaja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1" y="1798730"/>
            <a:ext cx="10899392" cy="3809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-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Toimii tarvittaessa puheenjohtajan sijaisena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Avustaa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puheenjohtajaa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säännöllisesti hallituksen kesken sovitun 	työnjaon mukaisesti</a:t>
            </a:r>
            <a:endParaRPr lang="en-US" sz="2400" spc="25">
              <a:solidFill>
                <a:srgbClr val="333334"/>
              </a:solidFill>
              <a:latin typeface="Verdana"/>
              <a:ea typeface="Verdana"/>
            </a:endParaRP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Toimii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puheenjohtajana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hallituksen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kokouksissa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,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jos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varsinainen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on 	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estynyt</a:t>
            </a:r>
          </a:p>
          <a:p>
            <a:pPr>
              <a:lnSpc>
                <a:spcPts val="3199"/>
              </a:lnSpc>
            </a:pP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-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Tarvittaessa valmistelee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kokouksen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esityslistan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ja 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pöytäkirjan</a:t>
            </a:r>
            <a:r>
              <a:rPr lang="en-US" sz="2400" spc="25">
                <a:solidFill>
                  <a:srgbClr val="333334"/>
                </a:solidFill>
                <a:latin typeface="Verdana"/>
                <a:ea typeface="Verdana"/>
              </a:rPr>
              <a:t> 	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yhdessä sihteerin kanss</a:t>
            </a:r>
            <a:r>
              <a:rPr lang="fi-FI" sz="2650" spc="25">
                <a:solidFill>
                  <a:srgbClr val="333334"/>
                </a:solidFill>
                <a:latin typeface="TT Rounds Condensed"/>
              </a:rPr>
              <a:t>a</a:t>
            </a:r>
          </a:p>
          <a:p>
            <a:pPr>
              <a:lnSpc>
                <a:spcPts val="3199"/>
              </a:lnSpc>
            </a:pPr>
            <a:endParaRPr lang="fi-FI" sz="2666" spc="25">
              <a:solidFill>
                <a:srgbClr val="333334"/>
              </a:solidFill>
              <a:latin typeface="TT Rounds Condensed"/>
            </a:endParaRPr>
          </a:p>
          <a:p>
            <a:pPr>
              <a:lnSpc>
                <a:spcPts val="3199"/>
              </a:lnSpc>
            </a:pPr>
            <a:endParaRPr lang="fi-FI" sz="2666" spc="25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3F53C51B-DAED-C142-1BD2-71DD562B521C}"/>
              </a:ext>
            </a:extLst>
          </p:cNvPr>
          <p:cNvSpPr/>
          <p:nvPr/>
        </p:nvSpPr>
        <p:spPr>
          <a:xfrm>
            <a:off x="8653670" y="277192"/>
            <a:ext cx="2670312" cy="12125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ea typeface="Verdana"/>
              </a:rPr>
              <a:t>Suositeltu työpari: puheenjohtaja ja sihteeri</a:t>
            </a:r>
            <a:endParaRPr lang="fi-F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Sihteeri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2" y="1388739"/>
            <a:ext cx="11408275" cy="5168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1"/>
              </a:lnSpc>
            </a:pPr>
            <a:r>
              <a:rPr lang="fi-FI" sz="2000" spc="22" dirty="0">
                <a:solidFill>
                  <a:srgbClr val="333334"/>
                </a:solidFill>
                <a:latin typeface="Verdana"/>
                <a:ea typeface="Verdana"/>
              </a:rPr>
              <a:t>- Huolehtii yhdistyksen asiakirjoista ja niiden valmistelusta</a:t>
            </a:r>
          </a:p>
          <a:p>
            <a:pPr>
              <a:lnSpc>
                <a:spcPts val="3081"/>
              </a:lnSpc>
            </a:pPr>
            <a:r>
              <a:rPr lang="fi-FI" sz="2000" spc="22" dirty="0">
                <a:solidFill>
                  <a:srgbClr val="333334"/>
                </a:solidFill>
                <a:latin typeface="Verdana"/>
                <a:ea typeface="Verdana"/>
              </a:rPr>
              <a:t>- Valmistelee kokoukset yhdessä puheenjohtajan kanssa (kokouskutsut, 	kokouspaikan varaaminen, lehti-ilmoitukset, osanottajalistat jne.)</a:t>
            </a:r>
          </a:p>
          <a:p>
            <a:pPr>
              <a:lnSpc>
                <a:spcPts val="3081"/>
              </a:lnSpc>
            </a:pPr>
            <a:r>
              <a:rPr lang="fi-FI" sz="2000" spc="22" dirty="0">
                <a:solidFill>
                  <a:srgbClr val="333334"/>
                </a:solidFill>
                <a:latin typeface="Verdana"/>
                <a:ea typeface="Verdana"/>
              </a:rPr>
              <a:t>- </a:t>
            </a:r>
            <a:r>
              <a:rPr lang="fi-FI" sz="2000" spc="25" dirty="0">
                <a:solidFill>
                  <a:srgbClr val="333334"/>
                </a:solidFill>
                <a:latin typeface="Verdana"/>
                <a:ea typeface="Verdana"/>
              </a:rPr>
              <a:t>Laatii esityslistat ja pöytäkirjat yhdessä puheenjohtajan kanssa, toimii 	kokouksen sihteerinä.</a:t>
            </a:r>
          </a:p>
          <a:p>
            <a:pPr>
              <a:lnSpc>
                <a:spcPts val="3081"/>
              </a:lnSpc>
            </a:pPr>
            <a:r>
              <a:rPr lang="fi-FI" sz="2000" spc="22" dirty="0">
                <a:solidFill>
                  <a:srgbClr val="333334"/>
                </a:solidFill>
                <a:latin typeface="Verdana"/>
                <a:ea typeface="Verdana"/>
              </a:rPr>
              <a:t>- Toimintasuunnitelman ja muiden asiakirjojen valmistelu pj:n kanssa </a:t>
            </a:r>
          </a:p>
          <a:p>
            <a:pPr>
              <a:lnSpc>
                <a:spcPts val="3081"/>
              </a:lnSpc>
            </a:pPr>
            <a:r>
              <a:rPr lang="fi-FI" sz="2000" spc="22" dirty="0">
                <a:solidFill>
                  <a:srgbClr val="333334"/>
                </a:solidFill>
                <a:latin typeface="Verdana"/>
                <a:ea typeface="Verdana"/>
              </a:rPr>
              <a:t>- Sydänpiirin ja liiton kyselyihin  vastaaminen, esim. toimintatiedustelu</a:t>
            </a:r>
          </a:p>
          <a:p>
            <a:pPr>
              <a:lnSpc>
                <a:spcPts val="3081"/>
              </a:lnSpc>
            </a:pPr>
            <a:r>
              <a:rPr lang="fi-FI" sz="2000" spc="22" dirty="0">
                <a:solidFill>
                  <a:srgbClr val="333334"/>
                </a:solidFill>
                <a:latin typeface="Verdana"/>
                <a:ea typeface="Verdana"/>
              </a:rPr>
              <a:t>- Hallituksen jäsenten, piirikokousedustajien yms. yhteystietojen päivittäminen </a:t>
            </a:r>
          </a:p>
          <a:p>
            <a:pPr>
              <a:lnSpc>
                <a:spcPts val="3081"/>
              </a:lnSpc>
            </a:pPr>
            <a:r>
              <a:rPr lang="fi-FI" sz="2000" spc="22" dirty="0">
                <a:solidFill>
                  <a:srgbClr val="333334"/>
                </a:solidFill>
                <a:latin typeface="Verdana"/>
                <a:ea typeface="Verdana"/>
              </a:rPr>
              <a:t>- Jäsenkirjeen laatimiseen osallistuminen</a:t>
            </a:r>
          </a:p>
          <a:p>
            <a:pPr>
              <a:lnSpc>
                <a:spcPts val="3081"/>
              </a:lnSpc>
            </a:pPr>
            <a:r>
              <a:rPr lang="fi-FI" sz="2000" spc="22" dirty="0">
                <a:solidFill>
                  <a:srgbClr val="333334"/>
                </a:solidFill>
                <a:latin typeface="Verdana"/>
                <a:ea typeface="Verdana"/>
              </a:rPr>
              <a:t>- Sydan.fi-sähköpostin käyttäjä</a:t>
            </a:r>
          </a:p>
          <a:p>
            <a:pPr>
              <a:lnSpc>
                <a:spcPts val="3081"/>
              </a:lnSpc>
            </a:pPr>
            <a:r>
              <a:rPr lang="fi-FI" sz="2000" spc="22" dirty="0">
                <a:solidFill>
                  <a:srgbClr val="333334"/>
                </a:solidFill>
                <a:latin typeface="Verdana"/>
                <a:ea typeface="Verdana"/>
              </a:rPr>
              <a:t>- Säilytettävien papereiden arkistointi lain vaatiman ajan esim. kirjanpitoaineisto</a:t>
            </a:r>
          </a:p>
          <a:p>
            <a:pPr>
              <a:lnSpc>
                <a:spcPts val="3081"/>
              </a:lnSpc>
            </a:pPr>
            <a:endParaRPr lang="fi-FI" sz="2667" spc="22" dirty="0">
              <a:solidFill>
                <a:srgbClr val="333334"/>
              </a:solidFill>
              <a:latin typeface="TT Rounds Condensed"/>
            </a:endParaRPr>
          </a:p>
          <a:p>
            <a:pPr>
              <a:lnSpc>
                <a:spcPts val="3081"/>
              </a:lnSpc>
            </a:pPr>
            <a:endParaRPr lang="fi-FI" sz="2667" spc="22" dirty="0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622EDAC8-4D08-69A1-00E8-ACCDE1335049}"/>
              </a:ext>
            </a:extLst>
          </p:cNvPr>
          <p:cNvSpPr/>
          <p:nvPr/>
        </p:nvSpPr>
        <p:spPr>
          <a:xfrm>
            <a:off x="8644270" y="321365"/>
            <a:ext cx="2818861" cy="12628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E1A8954-D9F6-3294-1338-41C1E69B65C9}"/>
              </a:ext>
            </a:extLst>
          </p:cNvPr>
          <p:cNvSpPr txBox="1"/>
          <p:nvPr/>
        </p:nvSpPr>
        <p:spPr>
          <a:xfrm>
            <a:off x="8719931" y="46598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ea typeface="Verdana"/>
              </a:rPr>
              <a:t>Suositeltu työpari: puheenjohtaja, varapj ja jäsenvastaava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88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Rahastonhoitaja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7852" y="1505262"/>
            <a:ext cx="11395526" cy="6511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fi-FI" sz="2000" spc="25" dirty="0">
                <a:solidFill>
                  <a:srgbClr val="333334"/>
                </a:solidFill>
                <a:latin typeface="Verdana"/>
                <a:ea typeface="Verdana"/>
              </a:rPr>
              <a:t>- Maksaa laskut yhdistyksen tililtä ja hoitaa käteiskassan </a:t>
            </a:r>
          </a:p>
          <a:p>
            <a:pPr>
              <a:lnSpc>
                <a:spcPts val="3510"/>
              </a:lnSpc>
            </a:pPr>
            <a:r>
              <a:rPr lang="fi-FI" sz="2000" spc="25" dirty="0">
                <a:solidFill>
                  <a:srgbClr val="333334"/>
                </a:solidFill>
                <a:latin typeface="Verdana"/>
                <a:ea typeface="Verdana"/>
              </a:rPr>
              <a:t>- Laatii vuosittain tulo- ja menoarvion (talousarvion) sekä tilinpäätöksen yhdessä pj:n 	ja muun hallituksen kanssa</a:t>
            </a:r>
          </a:p>
          <a:p>
            <a:pPr>
              <a:lnSpc>
                <a:spcPts val="3510"/>
              </a:lnSpc>
            </a:pPr>
            <a:r>
              <a:rPr lang="fi-FI" sz="2000" spc="25" dirty="0">
                <a:solidFill>
                  <a:srgbClr val="333334"/>
                </a:solidFill>
                <a:latin typeface="Verdana"/>
                <a:ea typeface="Verdana"/>
              </a:rPr>
              <a:t>- Huolehtii tarvittavat talousraportit hallituksen kokousiin</a:t>
            </a:r>
          </a:p>
          <a:p>
            <a:pPr>
              <a:lnSpc>
                <a:spcPts val="3510"/>
              </a:lnSpc>
            </a:pPr>
            <a:r>
              <a:rPr lang="fi-FI" sz="2000" spc="25" dirty="0">
                <a:solidFill>
                  <a:srgbClr val="333334"/>
                </a:solidFill>
                <a:latin typeface="Verdana"/>
                <a:ea typeface="Verdana"/>
              </a:rPr>
              <a:t>- Osallistuu avustusten hakemiseen, käytön valvontaan ja loppuraportointiin</a:t>
            </a:r>
          </a:p>
          <a:p>
            <a:pPr>
              <a:lnSpc>
                <a:spcPts val="3279"/>
              </a:lnSpc>
            </a:pPr>
            <a:r>
              <a:rPr lang="fi-FI" sz="2000" spc="25" dirty="0">
                <a:solidFill>
                  <a:srgbClr val="333334"/>
                </a:solidFill>
                <a:latin typeface="Verdana"/>
                <a:ea typeface="Verdana"/>
              </a:rPr>
              <a:t>- Koordinoi varainhankintaa </a:t>
            </a:r>
          </a:p>
          <a:p>
            <a:pPr>
              <a:lnSpc>
                <a:spcPts val="3279"/>
              </a:lnSpc>
            </a:pPr>
            <a:r>
              <a:rPr lang="fi-FI" sz="2000" spc="25" dirty="0">
                <a:solidFill>
                  <a:srgbClr val="333334"/>
                </a:solidFill>
                <a:latin typeface="Verdana"/>
                <a:ea typeface="Verdana"/>
              </a:rPr>
              <a:t>- Tarvittaessa huolehtii työnantajavelvoitteista ja tekee ilmoitukset tulorekisteriin </a:t>
            </a:r>
          </a:p>
          <a:p>
            <a:pPr>
              <a:lnSpc>
                <a:spcPts val="3279"/>
              </a:lnSpc>
            </a:pPr>
            <a:r>
              <a:rPr lang="fi-FI" sz="2000" spc="25" dirty="0">
                <a:solidFill>
                  <a:srgbClr val="333334"/>
                </a:solidFill>
                <a:ea typeface="Verdana"/>
              </a:rPr>
              <a:t>- Tekee kirjanpidon, jos yhdistys hoitaa kirjapidon itse</a:t>
            </a:r>
          </a:p>
          <a:p>
            <a:pPr>
              <a:lnSpc>
                <a:spcPts val="3279"/>
              </a:lnSpc>
            </a:pPr>
            <a:endParaRPr lang="fi-FI" sz="2000" spc="25" dirty="0">
              <a:solidFill>
                <a:srgbClr val="333334"/>
              </a:solidFill>
              <a:latin typeface="Verdana"/>
              <a:ea typeface="Verdana"/>
            </a:endParaRPr>
          </a:p>
          <a:p>
            <a:pPr>
              <a:lnSpc>
                <a:spcPts val="3279"/>
              </a:lnSpc>
            </a:pPr>
            <a:r>
              <a:rPr lang="fi-FI" sz="2000" b="1" spc="25" dirty="0">
                <a:solidFill>
                  <a:srgbClr val="333334"/>
                </a:solidFill>
                <a:latin typeface="Verdana"/>
                <a:ea typeface="Verdana"/>
              </a:rPr>
              <a:t>Jos yhdistyksellä on kirjanpitäjä:</a:t>
            </a:r>
          </a:p>
          <a:p>
            <a:pPr>
              <a:lnSpc>
                <a:spcPts val="3510"/>
              </a:lnSpc>
            </a:pPr>
            <a:r>
              <a:rPr lang="fi-FI" sz="2000" spc="25" dirty="0">
                <a:solidFill>
                  <a:srgbClr val="333334"/>
                </a:solidFill>
                <a:latin typeface="Verdana"/>
                <a:ea typeface="Verdana"/>
              </a:rPr>
              <a:t>- Rahastonhoitaja toimittaa tositteet tilitoimistoon/kirjanpitäjälle</a:t>
            </a:r>
          </a:p>
          <a:p>
            <a:pPr>
              <a:lnSpc>
                <a:spcPts val="3279"/>
              </a:lnSpc>
            </a:pPr>
            <a:endParaRPr lang="fi-FI" sz="2000" spc="25" dirty="0">
              <a:solidFill>
                <a:srgbClr val="333334"/>
              </a:solidFill>
              <a:latin typeface="Verdana"/>
              <a:ea typeface="Verdana"/>
            </a:endParaRPr>
          </a:p>
          <a:p>
            <a:pPr>
              <a:lnSpc>
                <a:spcPts val="3279"/>
              </a:lnSpc>
            </a:pPr>
            <a:endParaRPr lang="fi-FI" sz="2667" spc="25" dirty="0">
              <a:solidFill>
                <a:srgbClr val="333334"/>
              </a:solidFill>
              <a:latin typeface="TT Rounds Condensed"/>
            </a:endParaRPr>
          </a:p>
          <a:p>
            <a:pPr>
              <a:lnSpc>
                <a:spcPts val="3279"/>
              </a:lnSpc>
            </a:pPr>
            <a:endParaRPr lang="fi-FI" sz="2650" spc="25" dirty="0">
              <a:solidFill>
                <a:srgbClr val="333334"/>
              </a:solidFill>
              <a:latin typeface="TT Rounds Condensed"/>
            </a:endParaRPr>
          </a:p>
          <a:p>
            <a:pPr>
              <a:lnSpc>
                <a:spcPts val="3279"/>
              </a:lnSpc>
            </a:pPr>
            <a:endParaRPr lang="fi-FI" sz="2667" spc="25" dirty="0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239CA4D4-30AF-B37F-A0EC-C2F4AC57440C}"/>
              </a:ext>
            </a:extLst>
          </p:cNvPr>
          <p:cNvSpPr/>
          <p:nvPr/>
        </p:nvSpPr>
        <p:spPr>
          <a:xfrm>
            <a:off x="8711137" y="171001"/>
            <a:ext cx="3102241" cy="15687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ea typeface="Verdana"/>
              </a:rPr>
              <a:t>Suositeltu työpari: lipaskerääjä, puheenjohtaja (ja mahdollinen kirjanpitäjä)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Hallituksen jäsen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89" y="1805080"/>
            <a:ext cx="11491341" cy="4466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Huolehtii, että yhdistys toimii sääntöjensä mukaisesti</a:t>
            </a:r>
          </a:p>
          <a:p>
            <a:pPr>
              <a:lnSpc>
                <a:spcPts val="3510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Osallistuu hallituksen työskentelyyn ja kokouksiin</a:t>
            </a:r>
          </a:p>
          <a:p>
            <a:pPr>
              <a:lnSpc>
                <a:spcPts val="3510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Osallistuu yhdistyksen toiminnan suunnitteluun </a:t>
            </a:r>
          </a:p>
          <a:p>
            <a:pPr>
              <a:lnSpc>
                <a:spcPts val="3510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Osallistuu asiakirjojen, kuten toimintakertomuksen ja tilinpäätöksen, valmisteluun</a:t>
            </a:r>
          </a:p>
          <a:p>
            <a:pPr>
              <a:lnSpc>
                <a:spcPts val="3510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Perehtyy hallituksen kokousten aineistoihin</a:t>
            </a:r>
          </a:p>
          <a:p>
            <a:pPr>
              <a:lnSpc>
                <a:spcPts val="3510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Ottaa hoidettavia asioita vastuulleen yhdessä sovitun mukaisesti</a:t>
            </a:r>
          </a:p>
          <a:p>
            <a:pPr>
              <a:lnSpc>
                <a:spcPts val="3510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Tutustuu Sydänliiton strategiaan ja sitoutuu sen toteutukseen soveltuvin osin</a:t>
            </a:r>
          </a:p>
          <a:p>
            <a:pPr>
              <a:lnSpc>
                <a:spcPts val="3510"/>
              </a:lnSpc>
            </a:pPr>
            <a:endParaRPr lang="fi-FI" sz="2667" spc="25">
              <a:solidFill>
                <a:srgbClr val="333334"/>
              </a:solidFill>
              <a:latin typeface="TT Rounds Condensed"/>
            </a:endParaRPr>
          </a:p>
          <a:p>
            <a:pPr>
              <a:lnSpc>
                <a:spcPts val="3510"/>
              </a:lnSpc>
            </a:pPr>
            <a:endParaRPr lang="fi-FI" sz="2667" spc="25">
              <a:solidFill>
                <a:srgbClr val="333334"/>
              </a:solidFill>
              <a:latin typeface="TT Rounds Condensed"/>
            </a:endParaRPr>
          </a:p>
          <a:p>
            <a:pPr>
              <a:lnSpc>
                <a:spcPts val="3510"/>
              </a:lnSpc>
            </a:pPr>
            <a:endParaRPr lang="fi-FI" sz="2667" spc="25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  <p:extLst>
      <p:ext uri="{BB962C8B-B14F-4D97-AF65-F5344CB8AC3E}">
        <p14:creationId xmlns:p14="http://schemas.microsoft.com/office/powerpoint/2010/main" val="170852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Jäsenvastaava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5330" y="1230847"/>
            <a:ext cx="11045799" cy="5549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Informoi hallitusta jäsenhakemuksista, eroista ja jäsenmäärän kehityksestä</a:t>
            </a:r>
            <a:endParaRPr lang="fi-FI"/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Käyttää Kiltaa ja käsittelee henkilötietoja turvallisesti sekä hoitaa omaa jäsenpalvelua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Päivittää Kiltaan jäsenmuutokset (uudet jäsenet, erot, yhteystietomuutokset)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Selvittelee jäsenyyteen liittyviä kysymyksiä (Sydänliiton jäsenpalvelu auttaa)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latin typeface="Verdana"/>
                <a:ea typeface="Verdana"/>
              </a:rPr>
              <a:t>Hallituksen valtuuttamana päättää jäseneksi ottamisesta ja ottaa vastaan 	eroilmoitukset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Ilmoittaa yhdistyksen jäsenmaksuosuudet Sydänpiirille ja Sydänliitolle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Toivottaa uudet jäsenet tervetulleiksi omalla tavallaan esim. kirje, kortti, tekstiviesti tms.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Kutsuu vuoden sisällä liittyneet uusien jäsenten tilaisuuteen tai huomioi heidät muuten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Suunnittelee ja toteuttaa jäsenhankintaa yhdessä muun hallituksen kanssa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Toteuttaa paikalliset jäsenkyselyt</a:t>
            </a:r>
          </a:p>
          <a:p>
            <a:pPr>
              <a:lnSpc>
                <a:spcPts val="2719"/>
              </a:lnSpc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-  Merkkipäiväluettelon kokoaminen, ansiomerkkiseuranta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Osanottoadressien lähetys jäsenille</a:t>
            </a:r>
          </a:p>
          <a:p>
            <a:pPr marL="285750" indent="-285750">
              <a:lnSpc>
                <a:spcPts val="2719"/>
              </a:lnSpc>
              <a:buFont typeface="Calibri"/>
              <a:buChar char="-"/>
            </a:pPr>
            <a:r>
              <a:rPr lang="fi-FI" spc="21">
                <a:solidFill>
                  <a:srgbClr val="333334"/>
                </a:solidFill>
                <a:latin typeface="Verdana"/>
                <a:ea typeface="Verdana"/>
              </a:rPr>
              <a:t>Neuvottelee paikallisista jäseneduista</a:t>
            </a:r>
          </a:p>
          <a:p>
            <a:pPr>
              <a:lnSpc>
                <a:spcPts val="2719"/>
              </a:lnSpc>
            </a:pPr>
            <a:endParaRPr lang="fi-FI" sz="2266" spc="21">
              <a:solidFill>
                <a:srgbClr val="FF0000"/>
              </a:solidFill>
              <a:latin typeface="TT Rounds Condensed"/>
              <a:ea typeface="Verdana"/>
            </a:endParaRPr>
          </a:p>
          <a:p>
            <a:pPr>
              <a:lnSpc>
                <a:spcPts val="2719"/>
              </a:lnSpc>
            </a:pPr>
            <a:endParaRPr lang="fi-FI" sz="2250" spc="21">
              <a:solidFill>
                <a:srgbClr val="FF0000"/>
              </a:solidFill>
              <a:latin typeface="TT Rounds Condensed"/>
            </a:endParaRPr>
          </a:p>
          <a:p>
            <a:pPr>
              <a:lnSpc>
                <a:spcPts val="2910"/>
              </a:lnSpc>
            </a:pPr>
            <a:endParaRPr lang="fi-FI" sz="2266" spc="21">
              <a:solidFill>
                <a:srgbClr val="FF0000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4DC797E2-4DAE-BB43-448B-21FFCBABD06E}"/>
              </a:ext>
            </a:extLst>
          </p:cNvPr>
          <p:cNvSpPr/>
          <p:nvPr/>
        </p:nvSpPr>
        <p:spPr>
          <a:xfrm>
            <a:off x="8664713" y="4749800"/>
            <a:ext cx="2327965" cy="9364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ea typeface="Verdana"/>
              </a:rPr>
              <a:t>Suositeltu työpari: sihteeri</a:t>
            </a:r>
          </a:p>
        </p:txBody>
      </p:sp>
    </p:spTree>
    <p:extLst>
      <p:ext uri="{BB962C8B-B14F-4D97-AF65-F5344CB8AC3E}">
        <p14:creationId xmlns:p14="http://schemas.microsoft.com/office/powerpoint/2010/main" val="20143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4E1D-D20A-8A46-BDF8-37DB8135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37" y="1404000"/>
            <a:ext cx="9398442" cy="405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4800" b="1" spc="21">
                <a:latin typeface="TT Rounds Condensed"/>
              </a:rPr>
              <a:t>Valinnaiset sydänterveyden roolit (Yhteinen sydäntyömme)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0815B-B9E9-CB4D-9A62-35ADD579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891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1084704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Sydänyhdistyksen toiminta ja valinnaiset sydänterveyden tehtävät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1" y="1798730"/>
            <a:ext cx="10847040" cy="433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Yhdistyksissä toimii muitakin kuin luottamushenkilöitä, jotka ovat innostuneita eri toimintamuodoista ja niiden kehittämisestä. He ideoivat, suunnittelevat ja toteuttavat toimintaa käytettävissä olevien  resurssien, Sydänliiton strategian ja kiinnostuksensa mukaan.</a:t>
            </a:r>
          </a:p>
          <a:p>
            <a:pPr>
              <a:lnSpc>
                <a:spcPts val="3424"/>
              </a:lnSpc>
            </a:pPr>
            <a:endParaRPr lang="fi-FI" sz="2000" spc="23">
              <a:solidFill>
                <a:srgbClr val="333334"/>
              </a:solidFill>
              <a:latin typeface="Verdana"/>
              <a:ea typeface="Verdana"/>
            </a:endParaRPr>
          </a:p>
          <a:p>
            <a:pPr>
              <a:lnSpc>
                <a:spcPts val="3424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Toimijat työskentelevät yhdessä yhdistyksen hallituksen kanssa sekä osallistuvat Sydänpiirin ja liiton järjestämiin tapaamisiin ja koulutuksiin mahdollisuuksiensa mukaan. </a:t>
            </a:r>
          </a:p>
          <a:p>
            <a:pPr>
              <a:lnSpc>
                <a:spcPts val="3424"/>
              </a:lnSpc>
            </a:pPr>
            <a:endParaRPr lang="fi-FI" sz="2000" spc="23">
              <a:solidFill>
                <a:srgbClr val="333334"/>
              </a:solidFill>
              <a:latin typeface="Verdana"/>
              <a:ea typeface="Verdana"/>
            </a:endParaRPr>
          </a:p>
          <a:p>
            <a:pPr>
              <a:lnSpc>
                <a:spcPts val="3424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Nämä roolit tulevat Yhteinen sydäntyömme –käsikirjasta.</a:t>
            </a:r>
            <a:r>
              <a:rPr lang="fi-FI" sz="2450" spc="23">
                <a:solidFill>
                  <a:srgbClr val="333334"/>
                </a:solidFill>
                <a:latin typeface="TT Rounds Condensed"/>
              </a:rPr>
              <a:t> </a:t>
            </a:r>
            <a:endParaRPr lang="fi-FI" sz="2666" spc="25">
              <a:solidFill>
                <a:srgbClr val="333334"/>
              </a:solidFill>
              <a:latin typeface="TT Rounds Condense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  <p:extLst>
      <p:ext uri="{BB962C8B-B14F-4D97-AF65-F5344CB8AC3E}">
        <p14:creationId xmlns:p14="http://schemas.microsoft.com/office/powerpoint/2010/main" val="185947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A20008-2F74-B6DB-9384-796213D2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857" y="552617"/>
            <a:ext cx="4681595" cy="578601"/>
          </a:xfrm>
        </p:spPr>
        <p:txBody>
          <a:bodyPr anchor="t">
            <a:normAutofit/>
          </a:bodyPr>
          <a:lstStyle/>
          <a:p>
            <a:r>
              <a:rPr lang="fi-FI"/>
              <a:t>Liikuntavastaava</a:t>
            </a:r>
          </a:p>
        </p:txBody>
      </p:sp>
      <p:pic>
        <p:nvPicPr>
          <p:cNvPr id="5" name="Kuva 4" descr="Kuva, joka sisältää kohteen henkilö, vaate, puu, piha-&#10;&#10;Kuvaus luotu automaattisesti">
            <a:extLst>
              <a:ext uri="{FF2B5EF4-FFF2-40B4-BE49-F238E27FC236}">
                <a16:creationId xmlns:a16="http://schemas.microsoft.com/office/drawing/2014/main" id="{ED0F96E3-C42C-0BBE-9624-8636BAC969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21332" y="1246174"/>
            <a:ext cx="5516018" cy="4930790"/>
          </a:xfrm>
          <a:prstGeom prst="rect">
            <a:avLst/>
          </a:prstGeom>
          <a:noFill/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5AC2A6-CD80-642A-F06E-366EFE66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3" y="6369013"/>
            <a:ext cx="89576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sydan.fi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FC68A-DED5-5937-036E-254E1FDB8D1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08868" y="1532116"/>
            <a:ext cx="5415662" cy="45764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/>
              <a:t>Toiminnan periaatteet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i-FI" ker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kern="0"/>
              <a:t>Yhdistyksen liikuntatoiminta innostaa jäseniä ja tilanteen mukaan myös muita paikkakuntalaisia liikkumaan</a:t>
            </a:r>
            <a:endParaRPr lang="fi-FI" kern="0">
              <a:ea typeface="Verdana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kern="0"/>
              <a:t>Liikunta tuo hyvää oloa keholle ja mielelle</a:t>
            </a:r>
            <a:endParaRPr lang="fi-FI" kern="0">
              <a:ea typeface="Verdana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kern="0"/>
              <a:t>Vertaisuus tuo rohkeutta liikuntaan</a:t>
            </a:r>
            <a:endParaRPr lang="fi-FI" kern="0">
              <a:ea typeface="Verdana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kern="0"/>
              <a:t>Liikunnan ammattilaiset ja vertaisohjaajat ovat voimavara yhdistyksen liikunnalle</a:t>
            </a:r>
            <a:endParaRPr lang="fi-FI" kern="0">
              <a:ea typeface="Verdana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i-FI" ker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>
                <a:ea typeface="Verdana"/>
                <a:hlinkClick r:id="rId3"/>
              </a:rPr>
              <a:t>Liikuntavastaavan tehtävänkuva</a:t>
            </a:r>
            <a:r>
              <a:rPr lang="fi-FI" b="1" kern="0">
                <a:ea typeface="Verdana"/>
              </a:rPr>
              <a:t>: (linkki)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i-FI" b="1" kern="0">
              <a:ea typeface="Verdana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kern="0">
                <a:ea typeface="Verdana"/>
              </a:rPr>
              <a:t>Liikuntavastaava koordinoi oman sydänyhdistyksensä liikuntatoimintaa ja edistää sen elinvoimaisuutta osana yhdistyksen toimintaa.</a:t>
            </a:r>
            <a:endParaRPr lang="fi-FI" sz="1400" ker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kern="0"/>
              <a:t>	</a:t>
            </a:r>
            <a:endParaRPr lang="fi-FI" sz="140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kern="0"/>
              <a:t>Liikuntavastaavalle on monia vapaaehtoisia tehtäviä resurssien mukaan</a:t>
            </a:r>
            <a:r>
              <a:rPr lang="fi-FI" ker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i-FI" ker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kern="0"/>
              <a:t>Lisätietoa</a:t>
            </a:r>
            <a:r>
              <a:rPr lang="fi-FI" sz="1400" kern="0"/>
              <a:t> omasta sydänpiiristä ja liikunta-asiantuntija Annukka Alapappila </a:t>
            </a:r>
            <a:r>
              <a:rPr lang="fi-FI" sz="1400" kern="0">
                <a:hlinkClick r:id="rId4"/>
              </a:rPr>
              <a:t>annukka.alapappila@sydanliitto.fi</a:t>
            </a:r>
            <a:r>
              <a:rPr lang="fi-FI" sz="1400" kern="0"/>
              <a:t> </a:t>
            </a:r>
            <a:endParaRPr lang="fi-FI" sz="1400" kern="0">
              <a:ea typeface="Verdana"/>
            </a:endParaRPr>
          </a:p>
          <a:p>
            <a:pPr>
              <a:lnSpc>
                <a:spcPct val="90000"/>
              </a:lnSpc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96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Liikuntavastaavan tehtävästä tarkemmin, mitä se voisi olla?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0" y="1798730"/>
            <a:ext cx="11082967" cy="3469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Tutustuu liikuntavastaavan materiaaliin </a:t>
            </a:r>
            <a:r>
              <a:rPr lang="fi-FI" sz="2400" spc="25">
                <a:latin typeface="Verdana"/>
                <a:ea typeface="Verdana"/>
              </a:rPr>
              <a:t>Yhdistyspalvelussa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Organisoi säännöllisten liikuntaryhmien toimintaa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Sopii ryhmien ohjaajien tehtävistä kirjallisesti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Koordinoi liikuntatapahtumia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Tilastoi liikuntaryhmien-, tapahtumien ja osallistujien määrät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Viestii liikuntatoiminnasta viestintävastaavan kanssa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Hyödyntää Sydänliiton asiantuntijoita</a:t>
            </a:r>
          </a:p>
          <a:p>
            <a:pPr>
              <a:lnSpc>
                <a:spcPts val="3424"/>
              </a:lnSpc>
            </a:pPr>
            <a:endParaRPr lang="fi-FI" sz="2666" spc="25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  <p:extLst>
      <p:ext uri="{BB962C8B-B14F-4D97-AF65-F5344CB8AC3E}">
        <p14:creationId xmlns:p14="http://schemas.microsoft.com/office/powerpoint/2010/main" val="106173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E4E1CB-6C5F-0D43-9DB0-08F3C128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Sisältö</a:t>
            </a:r>
            <a:br>
              <a:rPr lang="fi-FI" sz="3200"/>
            </a:br>
            <a:endParaRPr lang="en-FI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550DCAE-DE35-2D4B-AD7D-69AB1E23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340528"/>
            <a:ext cx="5284665" cy="47854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/>
              <a:t>Roolien ja tehtävien kuvaaminen</a:t>
            </a:r>
            <a:endParaRPr lang="fi-FI" sz="1800">
              <a:ea typeface="Verdana"/>
            </a:endParaRPr>
          </a:p>
          <a:p>
            <a:pPr marL="457200" indent="-45720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/>
              <a:t>Toimijan tehtävästä ja vaatimuksista </a:t>
            </a:r>
          </a:p>
          <a:p>
            <a:pPr marL="457200" indent="-45720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/>
              <a:t>Hallituksen rooli</a:t>
            </a:r>
          </a:p>
          <a:p>
            <a:pPr marL="457200" indent="-45720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/>
              <a:t>Näin eteenpäin</a:t>
            </a:r>
            <a:endParaRPr lang="fi-FI" sz="1800">
              <a:ea typeface="Verdana"/>
            </a:endParaRPr>
          </a:p>
          <a:p>
            <a:pPr marL="457200" indent="-45720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>
                <a:ea typeface="Verdana"/>
              </a:rPr>
              <a:t>Sydänyhdistyksen luottamustehtävät ja roolit</a:t>
            </a:r>
          </a:p>
          <a:p>
            <a:pPr marL="1143000" lvl="1" indent="-45720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>
                <a:ea typeface="Verdana"/>
              </a:rPr>
              <a:t>Luottamustehtävät</a:t>
            </a:r>
          </a:p>
          <a:p>
            <a:pPr marL="1143000" lvl="1" indent="-45720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>
                <a:ea typeface="Verdana"/>
              </a:rPr>
              <a:t>Valinnaiset sydänterveyden roolit</a:t>
            </a:r>
          </a:p>
          <a:p>
            <a:pPr marL="1143000" lvl="1" indent="-45720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>
                <a:ea typeface="Verdana"/>
              </a:rPr>
              <a:t>Muut mahdolliset roolit</a:t>
            </a:r>
          </a:p>
          <a:p>
            <a:pPr marL="1143000" lvl="1" indent="-457200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fi-FI" sz="1800">
              <a:ea typeface="Verdana"/>
            </a:endParaRPr>
          </a:p>
          <a:p>
            <a:pPr>
              <a:lnSpc>
                <a:spcPts val="3300"/>
              </a:lnSpc>
              <a:spcBef>
                <a:spcPts val="600"/>
              </a:spcBef>
              <a:spcAft>
                <a:spcPts val="0"/>
              </a:spcAft>
            </a:pPr>
            <a:endParaRPr lang="fi-FI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i-FI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fi-FI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fi-FI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i-FI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>
              <a:ea typeface="Verdana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E4BA6EB-95B8-CC93-1A3E-6B9550CEA6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084" y="1271003"/>
            <a:ext cx="6156229" cy="41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5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Liikuntavastaavan tehtävästä tarkemmin, mitä se voisi olla?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1" y="1798730"/>
            <a:ext cx="9679310" cy="128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TT Rounds Condensed"/>
              </a:rPr>
              <a:t>Yhdistyksen omat kommentit, mitä jo tehdään, mitä halutaan?</a:t>
            </a:r>
          </a:p>
          <a:p>
            <a:pPr>
              <a:lnSpc>
                <a:spcPts val="3424"/>
              </a:lnSpc>
            </a:pPr>
            <a:endParaRPr lang="fi-FI" sz="2666" spc="25">
              <a:solidFill>
                <a:srgbClr val="333334"/>
              </a:solidFill>
              <a:latin typeface="TT Rounds Condensed"/>
            </a:endParaRPr>
          </a:p>
          <a:p>
            <a:pPr>
              <a:lnSpc>
                <a:spcPts val="3424"/>
              </a:lnSpc>
            </a:pPr>
            <a:endParaRPr lang="fi-FI" sz="2666" spc="25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  <p:extLst>
      <p:ext uri="{BB962C8B-B14F-4D97-AF65-F5344CB8AC3E}">
        <p14:creationId xmlns:p14="http://schemas.microsoft.com/office/powerpoint/2010/main" val="2282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1239E0-FDBA-C20C-FFA8-561E681C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713" y="275980"/>
            <a:ext cx="5981683" cy="579600"/>
          </a:xfrm>
        </p:spPr>
        <p:txBody>
          <a:bodyPr vert="horz" lIns="90000" tIns="45720" rIns="91440" bIns="45720" rtlCol="0" anchor="t">
            <a:normAutofit/>
          </a:bodyPr>
          <a:lstStyle/>
          <a:p>
            <a:r>
              <a:rPr lang="fi-FI"/>
              <a:t>Viestintävastaava</a:t>
            </a:r>
          </a:p>
        </p:txBody>
      </p:sp>
      <p:pic>
        <p:nvPicPr>
          <p:cNvPr id="3" name="Kuva 2" descr="Kuva, joka sisältää kohteen vaate, Ihmisen kasvot, henkilö, sisä-&#10;&#10;Kuvaus luotu automaattisesti">
            <a:extLst>
              <a:ext uri="{FF2B5EF4-FFF2-40B4-BE49-F238E27FC236}">
                <a16:creationId xmlns:a16="http://schemas.microsoft.com/office/drawing/2014/main" id="{B38CE02E-8E25-C447-9EC3-CE49FB614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0714"/>
            <a:ext cx="4611728" cy="5616575"/>
          </a:xfrm>
          <a:prstGeom prst="rect">
            <a:avLst/>
          </a:prstGeom>
          <a:noFill/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7DD8E5A-E5B6-8AB3-28D1-D912492C1848}"/>
              </a:ext>
            </a:extLst>
          </p:cNvPr>
          <p:cNvSpPr txBox="1">
            <a:spLocks/>
          </p:cNvSpPr>
          <p:nvPr/>
        </p:nvSpPr>
        <p:spPr>
          <a:xfrm>
            <a:off x="5797701" y="855580"/>
            <a:ext cx="5982972" cy="4437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fi-FI" sz="1400" b="1"/>
              <a:t>Toiminnan periaatteet</a:t>
            </a:r>
          </a:p>
          <a:p>
            <a:pPr>
              <a:lnSpc>
                <a:spcPct val="90000"/>
              </a:lnSpc>
            </a:pPr>
            <a:r>
              <a:rPr lang="fi-FI"/>
              <a:t>Yhdistykset seuraavat Sydänliiton toiminnan painopisteitä ja toimenpiteitä ja viestivät niistä paikallisesti yhteisesti sovituin tavoin ja materiaalein</a:t>
            </a:r>
            <a:endParaRPr lang="fi-FI">
              <a:ea typeface="Verdana"/>
            </a:endParaRPr>
          </a:p>
          <a:p>
            <a:pPr>
              <a:lnSpc>
                <a:spcPct val="90000"/>
              </a:lnSpc>
            </a:pPr>
            <a:r>
              <a:rPr lang="fi-FI"/>
              <a:t>Yhdistykset hyödyntävät monipuolisesti eri viestintäkanavia ja –keinoja viestien jakelussa</a:t>
            </a:r>
            <a:endParaRPr lang="fi-FI">
              <a:ea typeface="Verdana"/>
            </a:endParaRPr>
          </a:p>
          <a:p>
            <a:pPr>
              <a:lnSpc>
                <a:spcPct val="90000"/>
              </a:lnSpc>
            </a:pPr>
            <a:r>
              <a:rPr lang="fi-FI"/>
              <a:t>Yhdistysten tekemä viestintä on kannustavaa ja vastaanottajan voimavaroja lisäävää </a:t>
            </a:r>
            <a:endParaRPr lang="fi-FI">
              <a:ea typeface="Verdana"/>
            </a:endParaRPr>
          </a:p>
          <a:p>
            <a:pPr>
              <a:lnSpc>
                <a:spcPct val="90000"/>
              </a:lnSpc>
            </a:pPr>
            <a:r>
              <a:rPr lang="fi-FI"/>
              <a:t>Yhdistykset viestivät aktiivisesti omasta toiminnastaan ja tarjoavat rohkeasti jäsenyyttä eri kohtaamisissa</a:t>
            </a:r>
            <a:endParaRPr lang="fi-FI">
              <a:ea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400" b="1"/>
              <a:t>Viestintävastaavan tehtävänkuva:</a:t>
            </a:r>
            <a:r>
              <a:rPr lang="fi-FI" sz="1400"/>
              <a:t>Viestintävastaava koordinoi oman sydänyhdistyksensä ja sen tapahtumien markkinointia ja viestintää edistäen yhdistystoiminnan tunnettuutta ja kiinnostavuutta.</a:t>
            </a:r>
            <a:endParaRPr lang="fi-FI" sz="1400">
              <a:ea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400" b="1"/>
              <a:t>Lisätietoa</a:t>
            </a:r>
            <a:r>
              <a:rPr lang="fi-FI" sz="1400"/>
              <a:t> omasta sydänpiiristä ja Sydänliiton viestinnän asiantuntijoilta: Anu </a:t>
            </a:r>
            <a:r>
              <a:rPr lang="fi-FI" sz="1400" err="1"/>
              <a:t>Cavén</a:t>
            </a:r>
            <a:r>
              <a:rPr lang="fi-FI" sz="1400"/>
              <a:t> </a:t>
            </a:r>
            <a:r>
              <a:rPr lang="fi-FI" sz="1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anu.caven@sydanliitto.fi</a:t>
            </a:r>
            <a:r>
              <a:rPr lang="fi-FI" sz="1400"/>
              <a:t> , Esa Takala </a:t>
            </a:r>
            <a:r>
              <a:rPr lang="fi-FI" sz="1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esa.takala@sydanliitto.fi</a:t>
            </a:r>
            <a:r>
              <a:rPr lang="fi-FI" sz="1400"/>
              <a:t> (sairastuneet) ja Antti Ukkonen </a:t>
            </a:r>
            <a:r>
              <a:rPr lang="fi-FI" sz="1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antti.ukkonen@sydanliitto.fi</a:t>
            </a:r>
            <a:r>
              <a:rPr lang="fi-FI" sz="1400"/>
              <a:t> (lapsiperheet ja Sydänmerkki)</a:t>
            </a:r>
            <a:br>
              <a:rPr lang="fi-FI" sz="1400"/>
            </a:br>
            <a:endParaRPr lang="fi-FI" sz="140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6003BE-117D-1C13-81C9-7EBB34CE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3" y="6369013"/>
            <a:ext cx="89576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5911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Viestintävastaavan tehtävistä tarkemmin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959" y="1622529"/>
            <a:ext cx="11312861" cy="4900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Vastaa paikallistason viestinnästä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Jakaa valtakunnallista viestintää paikallisesti resurssien mukaan 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Toteuttaa koko Sydänliiton yhteisesti sovittua viestintää (esim. Sydänviikko ja muut kampanjat)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Vie yhdistyksen tapahtumat Killan tapahtumakalenteriin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Tekee toimintaan liittyvät lehti-ilmoitukset (hyvä olla tilinkäyttöoikeus)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Tekee yhdistyksen Facebook/IG-päivitykset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Hyödyntää Killan tekstiviestipalvelua esim. tapahtumamarkkinoinnissa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Jäsenkirjeen laatiminen yhdessä sihteerin, jäsenvastaavan tai pj:n kanssa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Nettisivujen päivittäminen, jollei ole erillistä verkkosivuvastaavaa</a:t>
            </a:r>
          </a:p>
          <a:p>
            <a:pPr>
              <a:lnSpc>
                <a:spcPts val="3167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Hyödyntää Sydänliiton asiantuntijoita</a:t>
            </a:r>
          </a:p>
          <a:p>
            <a:pPr>
              <a:lnSpc>
                <a:spcPts val="3167"/>
              </a:lnSpc>
            </a:pPr>
            <a:endParaRPr lang="fi-FI" sz="2000" spc="23">
              <a:solidFill>
                <a:srgbClr val="333334"/>
              </a:solidFill>
              <a:latin typeface="Verdana"/>
              <a:ea typeface="Verdan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63021D70-CA54-17E0-D6BD-955DFA7BB0A5}"/>
              </a:ext>
            </a:extLst>
          </p:cNvPr>
          <p:cNvSpPr/>
          <p:nvPr/>
        </p:nvSpPr>
        <p:spPr>
          <a:xfrm>
            <a:off x="9349409" y="1017105"/>
            <a:ext cx="2670312" cy="12125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ea typeface="Verdana"/>
              </a:rPr>
              <a:t>Suositeltu työpari: sihteeri ja/tai jäsenvastaava, viestintävastaava</a:t>
            </a: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61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F2150-EED0-A361-EAFB-F7F31A12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576" y="522000"/>
            <a:ext cx="6135795" cy="1159200"/>
          </a:xfrm>
        </p:spPr>
        <p:txBody>
          <a:bodyPr/>
          <a:lstStyle/>
          <a:p>
            <a:r>
              <a:rPr lang="fi-FI"/>
              <a:t>Ruokavastaava</a:t>
            </a:r>
          </a:p>
        </p:txBody>
      </p:sp>
      <p:pic>
        <p:nvPicPr>
          <p:cNvPr id="7" name="Kuvan paikkamerkki 6" descr="Kuva, joka sisältää kohteen leikkaaminen, tuote, Luonnonmukainen ruoka, henkilö&#10;&#10;Kuvaus luotu automaattisesti">
            <a:extLst>
              <a:ext uri="{FF2B5EF4-FFF2-40B4-BE49-F238E27FC236}">
                <a16:creationId xmlns:a16="http://schemas.microsoft.com/office/drawing/2014/main" id="{8C748DCF-AA6B-13D1-9376-E20FEC8001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00FF6A-A38B-A940-0075-E3ADC3459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5140" y="1388520"/>
            <a:ext cx="5982972" cy="44372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b="1"/>
              <a:t>Toiminnan periaatteet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>
                <a:latin typeface="Verdana"/>
                <a:ea typeface="Verdana"/>
                <a:cs typeface="Verdana"/>
              </a:rPr>
              <a:t>Toiminta ja viestintä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>
                <a:latin typeface="Verdana"/>
                <a:ea typeface="Verdana"/>
                <a:cs typeface="Verdana"/>
              </a:rPr>
              <a:t>perustuvat Sydänliiton ravitsemussuosituksiin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>
                <a:latin typeface="Verdana"/>
                <a:ea typeface="Verdana"/>
                <a:cs typeface="Verdana"/>
              </a:rPr>
              <a:t>lisäävät ymmärrystä terveellisestä syömisestä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>
                <a:latin typeface="Verdana"/>
                <a:ea typeface="Verdana"/>
                <a:cs typeface="Verdana"/>
              </a:rPr>
              <a:t>tukevat tasapainoista ruokasuhdetta	</a:t>
            </a:r>
          </a:p>
          <a:p>
            <a:r>
              <a:rPr lang="fi-FI" b="1"/>
              <a:t>Ruokavastaavan </a:t>
            </a:r>
            <a:r>
              <a:rPr lang="fi-FI" b="1">
                <a:hlinkClick r:id="rId3"/>
              </a:rPr>
              <a:t>tehtävänkuva</a:t>
            </a:r>
            <a:r>
              <a:rPr lang="fi-FI" b="1"/>
              <a:t>: (linkki)</a:t>
            </a:r>
            <a:endParaRPr lang="fi-FI" b="1">
              <a:ea typeface="Verdana"/>
            </a:endParaRPr>
          </a:p>
          <a:p>
            <a:r>
              <a:rPr lang="fi-FI" sz="1400">
                <a:solidFill>
                  <a:srgbClr val="333334"/>
                </a:solidFill>
                <a:latin typeface="Verdana"/>
                <a:ea typeface="Verdana"/>
              </a:rPr>
              <a:t>Ruokavastaava koordinoi oman sydänyhdistyksensä ruokatoimintaa ja edistää sen elinvoimaisuutta osana yhdistyksen toimintaa.</a:t>
            </a:r>
          </a:p>
          <a:p>
            <a:r>
              <a:rPr lang="fi-FI" sz="1400">
                <a:latin typeface="Verdana"/>
                <a:ea typeface="Verdana"/>
              </a:rPr>
              <a:t>Ruokavastaavalle on monia vapaaehtoisia tehtäviä resurssien mukaan.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400" b="1">
                <a:latin typeface="Verdana"/>
                <a:ea typeface="Verdana"/>
                <a:cs typeface="Verdana"/>
              </a:rPr>
              <a:t>Lisätietoa</a:t>
            </a:r>
            <a:r>
              <a:rPr lang="fi-FI" sz="1400">
                <a:latin typeface="Verdana"/>
                <a:ea typeface="Verdana"/>
                <a:cs typeface="Verdana"/>
              </a:rPr>
              <a:t> omasta sydänpiiristä ja 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400">
                <a:latin typeface="Verdana"/>
                <a:ea typeface="Verdana"/>
                <a:cs typeface="Verdana"/>
              </a:rPr>
              <a:t>ravitsemusasiantuntija Tuija Pusa, </a:t>
            </a:r>
            <a:r>
              <a:rPr lang="fi-FI" sz="1400">
                <a:latin typeface="Verdana"/>
                <a:ea typeface="Verdana"/>
                <a:cs typeface="Verdana"/>
                <a:hlinkClick r:id="rId4"/>
              </a:rPr>
              <a:t>tuija.pusa@sydanliitto.fi</a:t>
            </a:r>
            <a:r>
              <a:rPr lang="fi-FI" sz="1400">
                <a:latin typeface="Verdana"/>
                <a:ea typeface="Verdana"/>
                <a:cs typeface="Verdana"/>
              </a:rPr>
              <a:t> ja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400">
                <a:latin typeface="Verdana"/>
                <a:ea typeface="Verdana"/>
                <a:cs typeface="Verdana"/>
              </a:rPr>
              <a:t>Sydänmerkin asiantuntija Mari Olli, </a:t>
            </a:r>
            <a:r>
              <a:rPr lang="fi-FI" sz="1400">
                <a:latin typeface="Verdana"/>
                <a:ea typeface="Verdana"/>
                <a:cs typeface="Verdana"/>
                <a:hlinkClick r:id="rId5"/>
              </a:rPr>
              <a:t>mari.olli@sydanliitto.fi</a:t>
            </a:r>
            <a:endParaRPr lang="fi-FI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EB38C0B-6DB0-4647-0436-22E3C115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55681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Ruokavastaava</a:t>
            </a:r>
            <a:r>
              <a:rPr lang="en-US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tehtävistä tarkemmin, mitä se voisi olla?</a:t>
            </a:r>
            <a:endParaRPr lang="en-US" sz="3033" b="1" spc="5">
              <a:solidFill>
                <a:srgbClr val="ED1B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2291" y="1811430"/>
            <a:ext cx="9679310" cy="328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Tutustuu Ruoka ja ravitsemus -osioon Yhdistyspalvelussa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Vie ruokatoimintaan liittyvät asiat hallituksen kokoukseen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Organisoi ravinto-/sydänmerkkinäyttelyä</a:t>
            </a:r>
          </a:p>
          <a:p>
            <a:pPr>
              <a:lnSpc>
                <a:spcPts val="3167"/>
              </a:lnSpc>
            </a:pPr>
            <a:r>
              <a:rPr lang="fi-FI" sz="2000" spc="23">
                <a:solidFill>
                  <a:srgbClr val="333334"/>
                </a:solidFill>
                <a:latin typeface="Verdana"/>
                <a:ea typeface="Verdana"/>
              </a:rPr>
              <a:t>- Edistää Sydänmerkin käyttöönottoa kunnassa</a:t>
            </a:r>
          </a:p>
          <a:p>
            <a:pPr>
              <a:lnSpc>
                <a:spcPts val="3167"/>
              </a:lnSpc>
            </a:pPr>
            <a:r>
              <a:rPr lang="fi-FI" sz="2000" spc="25">
                <a:solidFill>
                  <a:srgbClr val="333334"/>
                </a:solidFill>
                <a:latin typeface="Verdana"/>
                <a:ea typeface="Verdana"/>
              </a:rPr>
              <a:t>- Hyödyntää Sydänliiton asiantuntijoita</a:t>
            </a:r>
          </a:p>
          <a:p>
            <a:pPr>
              <a:lnSpc>
                <a:spcPts val="3167"/>
              </a:lnSpc>
            </a:pPr>
            <a:endParaRPr lang="fi-FI" sz="2000" spc="23">
              <a:solidFill>
                <a:srgbClr val="333334"/>
              </a:solidFill>
              <a:latin typeface="Verdana"/>
              <a:ea typeface="Verdana"/>
            </a:endParaRPr>
          </a:p>
          <a:p>
            <a:pPr>
              <a:lnSpc>
                <a:spcPts val="3167"/>
              </a:lnSpc>
            </a:pPr>
            <a:endParaRPr lang="fi-FI" sz="2466" spc="23">
              <a:solidFill>
                <a:srgbClr val="333334"/>
              </a:solidFill>
              <a:latin typeface="TT Rounds Condensed"/>
            </a:endParaRPr>
          </a:p>
          <a:p>
            <a:pPr>
              <a:lnSpc>
                <a:spcPts val="3167"/>
              </a:lnSpc>
            </a:pPr>
            <a:endParaRPr lang="fi-FI" sz="2466" spc="23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  <p:extLst>
      <p:ext uri="{BB962C8B-B14F-4D97-AF65-F5344CB8AC3E}">
        <p14:creationId xmlns:p14="http://schemas.microsoft.com/office/powerpoint/2010/main" val="292446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Ruokavastaava</a:t>
            </a:r>
            <a:r>
              <a:rPr lang="en-US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tehtävistä tarkemmin, mitä se voisi olla?</a:t>
            </a:r>
            <a:endParaRPr lang="en-US" sz="3033" b="1" spc="5">
              <a:solidFill>
                <a:srgbClr val="ED1B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2291" y="1811430"/>
            <a:ext cx="9679310" cy="1622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7"/>
              </a:lnSpc>
            </a:pPr>
            <a:r>
              <a:rPr lang="fi-FI" sz="2450" spc="23">
                <a:solidFill>
                  <a:srgbClr val="333334"/>
                </a:solidFill>
                <a:latin typeface="Verdana"/>
                <a:ea typeface="Verdana"/>
              </a:rPr>
              <a:t>Yhdistyksen omat kommentit, mitä on jo tehty, mitä halutaan tehdä?</a:t>
            </a:r>
          </a:p>
          <a:p>
            <a:pPr>
              <a:lnSpc>
                <a:spcPts val="3167"/>
              </a:lnSpc>
            </a:pPr>
            <a:endParaRPr lang="fi-FI" sz="2466" spc="23">
              <a:solidFill>
                <a:srgbClr val="333334"/>
              </a:solidFill>
              <a:latin typeface="TT Rounds Condensed"/>
            </a:endParaRPr>
          </a:p>
          <a:p>
            <a:pPr>
              <a:lnSpc>
                <a:spcPts val="3167"/>
              </a:lnSpc>
            </a:pPr>
            <a:endParaRPr lang="fi-FI" sz="2466" spc="23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  <p:extLst>
      <p:ext uri="{BB962C8B-B14F-4D97-AF65-F5344CB8AC3E}">
        <p14:creationId xmlns:p14="http://schemas.microsoft.com/office/powerpoint/2010/main" val="405211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EB0CD4-92C0-C49F-4DA6-3455A6B3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569" y="288789"/>
            <a:ext cx="5574000" cy="1160917"/>
          </a:xfrm>
        </p:spPr>
        <p:txBody>
          <a:bodyPr anchor="t">
            <a:normAutofit/>
          </a:bodyPr>
          <a:lstStyle/>
          <a:p>
            <a:r>
              <a:rPr lang="fi-FI"/>
              <a:t>Terveysneuvonta- ja mittausvastaava</a:t>
            </a:r>
          </a:p>
        </p:txBody>
      </p:sp>
      <p:pic>
        <p:nvPicPr>
          <p:cNvPr id="6" name="Kuva 5" descr="Kuva, joka sisältää kohteen henkilö, vaate, Ihmisen kasvot, sisä-&#10;&#10;Kuvaus luotu automaattisesti">
            <a:extLst>
              <a:ext uri="{FF2B5EF4-FFF2-40B4-BE49-F238E27FC236}">
                <a16:creationId xmlns:a16="http://schemas.microsoft.com/office/drawing/2014/main" id="{387419B4-873B-DAAD-498B-136DB55C1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3600" y="1383738"/>
            <a:ext cx="5414400" cy="4566648"/>
          </a:xfrm>
          <a:prstGeom prst="rect">
            <a:avLst/>
          </a:prstGeom>
          <a:noFill/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E7653EB-B9C8-90C5-B799-F6E33873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3" y="6369013"/>
            <a:ext cx="89576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sydan.fi</a:t>
            </a:r>
            <a:endParaRPr lang="en-FI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1FD5CD-0A6A-C5C0-93BC-CACB8EE495E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2738" y="1449706"/>
            <a:ext cx="5415662" cy="4351338"/>
          </a:xfrm>
        </p:spPr>
        <p:txBody>
          <a:bodyPr/>
          <a:lstStyle/>
          <a:p>
            <a:r>
              <a:rPr lang="fi-FI" b="1"/>
              <a:t>Toiminnan periaatteet</a:t>
            </a:r>
          </a:p>
          <a:p>
            <a:pPr marL="285764" indent="-28576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kern="0"/>
              <a:t>Terveysneuvontatapahtumat tarjoavat asiakkaalle mahdollisuuden keskustella elintavoista. </a:t>
            </a:r>
          </a:p>
          <a:p>
            <a:pPr marL="285764" indent="-28576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kern="0"/>
              <a:t>Tapahtumissa kannustetaan selvittämään sydänterveyden kannalta olennaiset terveysarvot. Jotkut yhdistykset myös järjestävät itse mittaustoimintaa. </a:t>
            </a:r>
          </a:p>
          <a:p>
            <a:pPr marL="285764" indent="-28576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kern="0"/>
              <a:t>Keskustelu ja ohjaus perustuvat Sydänliiton suosituksiin ja voimavaroja vahvistavaan ohjausmenetelmään</a:t>
            </a:r>
          </a:p>
          <a:p>
            <a:r>
              <a:rPr lang="fi-FI" b="1"/>
              <a:t>Terveysneuvontavastaavan tehtävänkuva:</a:t>
            </a:r>
          </a:p>
          <a:p>
            <a:r>
              <a:rPr lang="fi-FI" sz="1400">
                <a:solidFill>
                  <a:srgbClr val="333334"/>
                </a:solidFill>
                <a:latin typeface="Verdana"/>
                <a:ea typeface="Verdana"/>
              </a:rPr>
              <a:t>Terveysneuvonta ja -mittausvastaava perehdyttää uudet terveysneuvojat, koordinoi terveysneuvontatapahtumien järjestämistä ja raportoi niistä. Jos yhdistys järjestää mittaustoimintaa, vastaava huolehtii mittauslaitteista ja mittaustoiminnan laadun arvioinnista.</a:t>
            </a:r>
          </a:p>
          <a:p>
            <a:r>
              <a:rPr lang="fi-FI" sz="1400" b="1"/>
              <a:t>Lisätietoa</a:t>
            </a:r>
            <a:r>
              <a:rPr lang="fi-FI" sz="1400"/>
              <a:t> omasta sydänpiiristä ja riskitekijöiden asiantuntija Mari Blek-Vehkaluoto, mari.blek-vehkaluoto@sydanliitto.fi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56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Terveysneuvonta-</a:t>
            </a:r>
            <a:r>
              <a:rPr lang="en-US" sz="3100" spc="5">
                <a:solidFill>
                  <a:srgbClr val="333334"/>
                </a:solidFill>
                <a:latin typeface="DejaVu Sans Bold"/>
              </a:rPr>
              <a:t> </a:t>
            </a:r>
            <a:r>
              <a:rPr lang="en-US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</a:t>
            </a:r>
            <a:r>
              <a:rPr lang="en-US" sz="3100" spc="5">
                <a:solidFill>
                  <a:srgbClr val="333334"/>
                </a:solidFill>
                <a:latin typeface="DejaVu Sans Bold"/>
              </a:rPr>
              <a:t> </a:t>
            </a:r>
            <a:r>
              <a:rPr lang="en-US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mittausvastaava </a:t>
            </a: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tehtävistä</a:t>
            </a:r>
            <a:r>
              <a:rPr lang="en-US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tarkemmin, mitä se voisi olla?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1" y="1811431"/>
            <a:ext cx="10890042" cy="4494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67"/>
              </a:lnSpc>
            </a:pPr>
            <a:r>
              <a:rPr lang="fi-FI" sz="2000" spc="23" dirty="0">
                <a:solidFill>
                  <a:srgbClr val="333334"/>
                </a:solidFill>
                <a:latin typeface="Verdana"/>
                <a:ea typeface="Verdana"/>
              </a:rPr>
              <a:t>- Huolehtii mittaustapahtumien järjestelyistä</a:t>
            </a:r>
          </a:p>
          <a:p>
            <a:pPr>
              <a:lnSpc>
                <a:spcPts val="3167"/>
              </a:lnSpc>
            </a:pPr>
            <a:r>
              <a:rPr lang="fi-FI" sz="2000" spc="23" dirty="0">
                <a:solidFill>
                  <a:srgbClr val="333334"/>
                </a:solidFill>
                <a:latin typeface="Verdana"/>
                <a:ea typeface="Verdana"/>
              </a:rPr>
              <a:t>- Huolehtii, että mittaustilaisuuksissa on Sydänliiton materiaalia</a:t>
            </a:r>
          </a:p>
          <a:p>
            <a:pPr>
              <a:lnSpc>
                <a:spcPts val="3167"/>
              </a:lnSpc>
            </a:pPr>
            <a:r>
              <a:rPr lang="fi-FI" sz="2000" spc="23" dirty="0">
                <a:latin typeface="Verdana"/>
                <a:ea typeface="Verdana"/>
              </a:rPr>
              <a:t>- Perehtyy Sydänliiton ohjeistuksiin ja materiaaleihin niin yhdistyspalvelussa kuin ammattilaispalvelussakin</a:t>
            </a:r>
          </a:p>
          <a:p>
            <a:pPr>
              <a:lnSpc>
                <a:spcPts val="3167"/>
              </a:lnSpc>
            </a:pPr>
            <a:r>
              <a:rPr lang="fi-FI" sz="2000" spc="23" dirty="0">
                <a:solidFill>
                  <a:srgbClr val="FF0000"/>
                </a:solidFill>
                <a:ea typeface="+mn-lt"/>
                <a:cs typeface="+mn-lt"/>
                <a:hlinkClick r:id="rId4"/>
              </a:rPr>
              <a:t>Terveysneuvonta - Yhdistyspalvelu (sydan.fi)</a:t>
            </a:r>
            <a:endParaRPr lang="fi-FI" dirty="0"/>
          </a:p>
          <a:p>
            <a:pPr>
              <a:lnSpc>
                <a:spcPts val="3167"/>
              </a:lnSpc>
            </a:pPr>
            <a:r>
              <a:rPr lang="fi-FI" sz="2000" spc="23" dirty="0">
                <a:solidFill>
                  <a:srgbClr val="FF0000"/>
                </a:solidFill>
                <a:ea typeface="+mn-lt"/>
                <a:cs typeface="+mn-lt"/>
                <a:hlinkClick r:id="rId5"/>
              </a:rPr>
              <a:t>Sydänliitto - Ammattilaispalvelu (sydan.fi)</a:t>
            </a:r>
            <a:endParaRPr lang="fi-FI" dirty="0"/>
          </a:p>
          <a:p>
            <a:pPr>
              <a:lnSpc>
                <a:spcPts val="3167"/>
              </a:lnSpc>
            </a:pPr>
            <a:endParaRPr lang="fi-FI" sz="2000" spc="23" dirty="0">
              <a:solidFill>
                <a:srgbClr val="FF0000"/>
              </a:solidFill>
              <a:latin typeface="Verdana"/>
              <a:ea typeface="Verdana"/>
            </a:endParaRPr>
          </a:p>
          <a:p>
            <a:pPr>
              <a:lnSpc>
                <a:spcPts val="3167"/>
              </a:lnSpc>
            </a:pPr>
            <a:r>
              <a:rPr lang="fi-FI" sz="2000" spc="23" dirty="0">
                <a:solidFill>
                  <a:srgbClr val="333334"/>
                </a:solidFill>
                <a:latin typeface="Verdana"/>
                <a:ea typeface="Verdana"/>
              </a:rPr>
              <a:t>- Osallistuu Sydänpiirin/-alueen järjestämään täydennyskoulutukseen</a:t>
            </a:r>
          </a:p>
          <a:p>
            <a:pPr>
              <a:lnSpc>
                <a:spcPts val="3167"/>
              </a:lnSpc>
            </a:pPr>
            <a:r>
              <a:rPr lang="fi-FI" sz="2000" spc="23" dirty="0">
                <a:solidFill>
                  <a:srgbClr val="333334"/>
                </a:solidFill>
                <a:latin typeface="Verdana"/>
                <a:ea typeface="Verdana"/>
              </a:rPr>
              <a:t>- Tutustuu Yhdistyspalvelussa Sydänliiton potilasvakuutukseen</a:t>
            </a:r>
          </a:p>
          <a:p>
            <a:pPr>
              <a:lnSpc>
                <a:spcPts val="3167"/>
              </a:lnSpc>
            </a:pPr>
            <a:r>
              <a:rPr lang="fi-FI" sz="2000" spc="23" dirty="0">
                <a:solidFill>
                  <a:srgbClr val="333334"/>
                </a:solidFill>
                <a:latin typeface="Verdana"/>
                <a:ea typeface="Verdana"/>
              </a:rPr>
              <a:t>- Hyödyntää Sydänliiton asiantuntijoita</a:t>
            </a:r>
          </a:p>
          <a:p>
            <a:pPr>
              <a:lnSpc>
                <a:spcPts val="3167"/>
              </a:lnSpc>
            </a:pPr>
            <a:endParaRPr lang="fi-FI" sz="2466" spc="23" dirty="0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  <p:extLst>
      <p:ext uri="{BB962C8B-B14F-4D97-AF65-F5344CB8AC3E}">
        <p14:creationId xmlns:p14="http://schemas.microsoft.com/office/powerpoint/2010/main" val="30670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Terveysneuvonta-</a:t>
            </a:r>
            <a:r>
              <a:rPr lang="en-US" sz="3100" spc="5">
                <a:solidFill>
                  <a:srgbClr val="333334"/>
                </a:solidFill>
                <a:latin typeface="DejaVu Sans Bold"/>
              </a:rPr>
              <a:t> </a:t>
            </a:r>
            <a:r>
              <a:rPr lang="en-US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</a:t>
            </a:r>
            <a:r>
              <a:rPr lang="en-US" sz="3100" spc="5">
                <a:solidFill>
                  <a:srgbClr val="333334"/>
                </a:solidFill>
                <a:latin typeface="DejaVu Sans Bold"/>
              </a:rPr>
              <a:t> </a:t>
            </a:r>
            <a:r>
              <a:rPr lang="en-US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mittausvastaava </a:t>
            </a: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tehtävistä</a:t>
            </a:r>
            <a:r>
              <a:rPr lang="en-US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tarkemmin, mitä se voisi olla?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1" y="1811431"/>
            <a:ext cx="9679310" cy="121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7"/>
              </a:lnSpc>
            </a:pPr>
            <a:r>
              <a:rPr lang="fi-FI" sz="2450" spc="23">
                <a:solidFill>
                  <a:srgbClr val="333334"/>
                </a:solidFill>
                <a:latin typeface="Verdana"/>
                <a:ea typeface="Verdana"/>
              </a:rPr>
              <a:t>Yhdistyksen omat kommentit, mitä on jo tehty, mitä halutaan tehdä?</a:t>
            </a:r>
          </a:p>
          <a:p>
            <a:pPr>
              <a:lnSpc>
                <a:spcPts val="3167"/>
              </a:lnSpc>
            </a:pPr>
            <a:endParaRPr lang="fi-FI" sz="2466" spc="23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  <p:extLst>
      <p:ext uri="{BB962C8B-B14F-4D97-AF65-F5344CB8AC3E}">
        <p14:creationId xmlns:p14="http://schemas.microsoft.com/office/powerpoint/2010/main" val="529372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822DD-8F72-A03A-B74A-6D55B865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FF0000"/>
                </a:solidFill>
              </a:rPr>
              <a:t>Sydänturvallisuusvastaava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EA2D7F-A1E6-D9A2-7456-CE9C85B23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2000"/>
              <a:t>-Järjestää elvytysaiheisia tapahtumia yhdessä yhdistyksen ja jäsenjärjestön kanssa</a:t>
            </a:r>
            <a:endParaRPr lang="fi-FI" sz="2000">
              <a:ea typeface="Verdana"/>
            </a:endParaRPr>
          </a:p>
          <a:p>
            <a:r>
              <a:rPr lang="fi-FI" sz="2000"/>
              <a:t>-Osallistuu sydänturvallisuuteen liittyvään toimintaan</a:t>
            </a:r>
            <a:endParaRPr lang="fi-FI" sz="2000">
              <a:ea typeface="Verdana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9AED2D-E58A-2D4A-1E15-CFAF8EE6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4800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C2FA88-48A6-1934-AF09-5755EBC8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474" y="292296"/>
            <a:ext cx="7353283" cy="1184600"/>
          </a:xfrm>
        </p:spPr>
        <p:txBody>
          <a:bodyPr anchor="t">
            <a:normAutofit/>
          </a:bodyPr>
          <a:lstStyle/>
          <a:p>
            <a:r>
              <a:rPr lang="fi-FI">
                <a:latin typeface="Verdana"/>
                <a:ea typeface="Verdana"/>
              </a:rPr>
              <a:t>Roolien ja tehtävien kuvaaminen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F219540-A0B0-B26C-F9E2-059C23E2D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0713"/>
            <a:ext cx="4611728" cy="5616575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6FC4E-5531-DD02-A5B4-732B4B65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7645" y="1615022"/>
            <a:ext cx="6038189" cy="452563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fi-FI" b="1"/>
              <a:t>Mitä hyötyä kuvaamisesta on yhdistykselle?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fi-FI"/>
              <a:t>Selkeyttää ja auttaa kehittämään yhdistyksen toimintaa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fi-FI"/>
              <a:t>Yhdistys saa nimettyjen </a:t>
            </a:r>
            <a:r>
              <a:rPr lang="fi-FI" b="1"/>
              <a:t>toimijoiden</a:t>
            </a:r>
            <a:r>
              <a:rPr lang="fi-FI"/>
              <a:t> kautta</a:t>
            </a:r>
            <a:endParaRPr lang="fi-FI">
              <a:solidFill>
                <a:srgbClr val="FF0000"/>
              </a:solidFill>
              <a:ea typeface="Verdana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/>
              <a:t>ajantasaista tietoa piiristä ja liitosta</a:t>
            </a:r>
            <a:endParaRPr lang="fi-FI">
              <a:ea typeface="Verdana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/>
              <a:t>uusia työvälineitä yleisön tai jäsentensä kohtaamiseen</a:t>
            </a:r>
            <a:endParaRPr lang="fi-FI">
              <a:ea typeface="Verdana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/>
              <a:t>uusia henkilöitä mukaan toimintaan ja jäseniksi</a:t>
            </a:r>
            <a:endParaRPr lang="fi-FI">
              <a:ea typeface="Verdana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/>
              <a:t>vinkkejä uusiin kumppanuuksiin</a:t>
            </a:r>
            <a:endParaRPr lang="fi-FI">
              <a:ea typeface="Verdana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/>
              <a:t>välineitä ja osaamista vaikuttamistyöhön ja hyvinvoinnin edistämiseen</a:t>
            </a:r>
            <a:endParaRPr lang="fi-FI">
              <a:ea typeface="Verdana"/>
            </a:endParaRPr>
          </a:p>
          <a:p>
            <a:pPr>
              <a:lnSpc>
                <a:spcPct val="90000"/>
              </a:lnSpc>
            </a:pPr>
            <a:r>
              <a:rPr lang="fi-FI" b="1"/>
              <a:t>=&gt; elinvoimainen yhdistys</a:t>
            </a:r>
            <a:endParaRPr lang="fi-FI" b="1">
              <a:ea typeface="Verdana"/>
            </a:endParaRPr>
          </a:p>
          <a:p>
            <a:pPr>
              <a:lnSpc>
                <a:spcPct val="90000"/>
              </a:lnSpc>
            </a:pPr>
            <a:endParaRPr lang="fi-FI">
              <a:ea typeface="Verdana"/>
            </a:endParaRPr>
          </a:p>
          <a:p>
            <a:pPr>
              <a:lnSpc>
                <a:spcPct val="90000"/>
              </a:lnSpc>
            </a:pPr>
            <a:endParaRPr lang="fi-FI">
              <a:ea typeface="Verdana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9A96D6-71AE-C7C9-A54A-8C695FDD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2" y="6369012"/>
            <a:ext cx="89576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2954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4E1D-D20A-8A46-BDF8-37DB8135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37" y="1404000"/>
            <a:ext cx="9398442" cy="405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b="1" spc="21">
                <a:latin typeface="TT Rounds Condensed"/>
              </a:rPr>
              <a:t>Muut mahdolliset roolit</a:t>
            </a:r>
            <a:endParaRPr lang="fi-FI" sz="4800" b="1" spc="21">
              <a:latin typeface="TT Rounds Condensed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0815B-B9E9-CB4D-9A62-35ADD579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6153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Matkavastaava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1" y="1798730"/>
            <a:ext cx="9679310" cy="252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Huolehtii linja-autovaraukset eri tilaisuuksiin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Ideoi yhdessä hallituksen ja jäsenten kanssa matkakohteita ja toteutustapoja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Ottaa vastaan ilmoittautumiset</a:t>
            </a:r>
          </a:p>
          <a:p>
            <a:pPr>
              <a:lnSpc>
                <a:spcPts val="3199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Vastaa matkojen turvallisuudesta</a:t>
            </a:r>
          </a:p>
          <a:p>
            <a:pPr>
              <a:lnSpc>
                <a:spcPts val="3199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Tutustuu Yhdistyspalvelussa Sydänliiton vakuutusturvaan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Sydänkerhovastaava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1419" y="1952764"/>
            <a:ext cx="11330609" cy="2570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Suunnittelee kevät- ja/tai syyskauden kerhoaikataulun ja teemat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Hyödyntää halutessaan Sydänpiirin ja Sydänliiton sisältötarjontaa 	(esim. verkkoluennot)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Kartoittaa mahdollisia puhujia ja vierailijoita ja </a:t>
            </a:r>
            <a:r>
              <a:rPr lang="fi-FI" sz="2400" spc="25" err="1">
                <a:solidFill>
                  <a:srgbClr val="333334"/>
                </a:solidFill>
                <a:latin typeface="Verdana"/>
                <a:ea typeface="Verdana"/>
              </a:rPr>
              <a:t>kontaktoi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 heidät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Valmistelee kerhokertojen materiaalit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Huolehtii tarjoiluista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Sydänkahvilavastaava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6632" y="2056132"/>
            <a:ext cx="11254108" cy="2577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Suunnittelee sydänkahvilan toiminnan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Varaa tilan, jossa on tietokone ja videotykki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Varmistaa etukäteen, että tekniikka toimii 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Avaa </a:t>
            </a:r>
            <a:r>
              <a:rPr lang="fi-FI" sz="2400" spc="25" err="1">
                <a:solidFill>
                  <a:srgbClr val="333334"/>
                </a:solidFill>
                <a:latin typeface="Verdana"/>
                <a:ea typeface="Verdana"/>
              </a:rPr>
              <a:t>Teams</a:t>
            </a: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-etäyhteyden tapahtumiin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Huolehtii kahvituksesta</a:t>
            </a:r>
          </a:p>
          <a:p>
            <a:pPr>
              <a:lnSpc>
                <a:spcPts val="3424"/>
              </a:lnSpc>
            </a:pPr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Mainostaa toimintaa yhdessä viestintävastaavan kanssa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  <p:extLst>
      <p:ext uri="{BB962C8B-B14F-4D97-AF65-F5344CB8AC3E}">
        <p14:creationId xmlns:p14="http://schemas.microsoft.com/office/powerpoint/2010/main" val="402716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en-US" sz="3033" b="1" spc="5" dirty="0" err="1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Leikekirja</a:t>
            </a:r>
            <a:r>
              <a:rPr lang="en-US" sz="3033" b="1" spc="5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-/</a:t>
            </a:r>
            <a:r>
              <a:rPr lang="en-US" sz="3033" b="1" spc="5" dirty="0" err="1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adressivastaava</a:t>
            </a:r>
            <a:endParaRPr lang="en-US" sz="3033" b="1" spc="5" dirty="0">
              <a:solidFill>
                <a:srgbClr val="ED1B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2292" y="1716024"/>
            <a:ext cx="10985820" cy="2089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-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Seuraa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,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mitä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lehdissä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kirjoitetaan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yhdistyksestä</a:t>
            </a:r>
            <a:endParaRPr lang="en-US" sz="2400" spc="25" dirty="0">
              <a:solidFill>
                <a:srgbClr val="333334"/>
              </a:solidFill>
              <a:latin typeface="Verdana"/>
              <a:ea typeface="Verdana"/>
            </a:endParaRPr>
          </a:p>
          <a:p>
            <a:pPr>
              <a:lnSpc>
                <a:spcPts val="3424"/>
              </a:lnSpc>
            </a:pP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-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Seuraa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myös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,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mitä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tapahtuu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muualla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mediassa</a:t>
            </a:r>
            <a:endParaRPr lang="en-US" sz="2400" spc="25" dirty="0">
              <a:solidFill>
                <a:srgbClr val="333334"/>
              </a:solidFill>
              <a:latin typeface="Verdana"/>
              <a:ea typeface="Verdana"/>
            </a:endParaRPr>
          </a:p>
          <a:p>
            <a:pPr>
              <a:lnSpc>
                <a:spcPts val="3424"/>
              </a:lnSpc>
            </a:pP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-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Tilaa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yhdistykselle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adressit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 ja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kortit</a:t>
            </a:r>
            <a:endParaRPr lang="en-US" sz="2400" spc="25" dirty="0">
              <a:solidFill>
                <a:srgbClr val="333334"/>
              </a:solidFill>
              <a:highlight>
                <a:srgbClr val="FFFF00"/>
              </a:highlight>
              <a:latin typeface="Verdana"/>
              <a:ea typeface="Verdana"/>
            </a:endParaRPr>
          </a:p>
          <a:p>
            <a:pPr>
              <a:lnSpc>
                <a:spcPts val="3199"/>
              </a:lnSpc>
            </a:pP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-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Toimittaa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adressit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ja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kortit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jälleenmyyjille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ja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jakaa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ne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joka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kunnan</a:t>
            </a: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 </a:t>
            </a:r>
            <a:r>
              <a:rPr lang="en-US" sz="2400" spc="25" dirty="0" err="1">
                <a:solidFill>
                  <a:srgbClr val="333334"/>
                </a:solidFill>
                <a:latin typeface="Verdana"/>
                <a:ea typeface="Verdana"/>
              </a:rPr>
              <a:t>alueelle</a:t>
            </a:r>
            <a:endParaRPr lang="en-US" sz="2400" spc="25" dirty="0">
              <a:solidFill>
                <a:srgbClr val="333334"/>
              </a:solidFill>
              <a:latin typeface="Verdana"/>
              <a:ea typeface="Verdan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Vertaistukivastaava/vertaistukihenkilö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1" y="1442187"/>
            <a:ext cx="11134787" cy="1653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fi-FI" sz="2650" spc="25" dirty="0">
                <a:solidFill>
                  <a:srgbClr val="333334"/>
                </a:solidFill>
              </a:rPr>
              <a:t>- </a:t>
            </a: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Vastaa paikallisesta vertaistukitoiminnasta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Tukee vertaistukihenkilöiden työtä</a:t>
            </a:r>
          </a:p>
          <a:p>
            <a:pPr>
              <a:lnSpc>
                <a:spcPts val="3199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Aktivoi yhdistystä järjestämään vertaistoimintaa</a:t>
            </a:r>
          </a:p>
          <a:p>
            <a:pPr>
              <a:lnSpc>
                <a:spcPts val="3199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Osallistuu Sydänpiirin-/alueen järjestämään 	täydennyskoulutukseen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0718BC4-4959-55A7-9E1B-77AB1A810ED0}"/>
              </a:ext>
            </a:extLst>
          </p:cNvPr>
          <p:cNvSpPr txBox="1"/>
          <p:nvPr/>
        </p:nvSpPr>
        <p:spPr>
          <a:xfrm>
            <a:off x="518824" y="3603770"/>
            <a:ext cx="9213575" cy="55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033" b="1" spc="5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Verkkosivuvastaava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523934B-2DE6-0EFD-1D70-A9D02C4FA489}"/>
              </a:ext>
            </a:extLst>
          </p:cNvPr>
          <p:cNvSpPr txBox="1"/>
          <p:nvPr/>
        </p:nvSpPr>
        <p:spPr>
          <a:xfrm>
            <a:off x="518824" y="4581752"/>
            <a:ext cx="9889433" cy="16105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Kouluttautuu käyttämään verkkosivuja</a:t>
            </a:r>
          </a:p>
          <a:p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Päivittää yhdistyksen kotisivut</a:t>
            </a:r>
          </a:p>
          <a:p>
            <a:r>
              <a:rPr lang="fi-FI" sz="2400" spc="25">
                <a:solidFill>
                  <a:srgbClr val="333334"/>
                </a:solidFill>
                <a:latin typeface="Verdana"/>
                <a:ea typeface="Verdana"/>
              </a:rPr>
              <a:t>- Tutustuu Yhdistyspalvelussa kotisivujen käyttöohjeisiin</a:t>
            </a:r>
          </a:p>
          <a:p>
            <a:endParaRPr lang="fi-FI" sz="2666" spc="25">
              <a:solidFill>
                <a:srgbClr val="333334"/>
              </a:solidFill>
              <a:latin typeface="TT Rounds Condensed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7BB874B-2643-C31B-4323-426EA39422C0}"/>
              </a:ext>
            </a:extLst>
          </p:cNvPr>
          <p:cNvSpPr/>
          <p:nvPr/>
        </p:nvSpPr>
        <p:spPr>
          <a:xfrm>
            <a:off x="8918713" y="4285974"/>
            <a:ext cx="2537791" cy="9475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ea typeface="Verdana"/>
              </a:rPr>
              <a:t>Suositeltu työpari:</a:t>
            </a:r>
          </a:p>
          <a:p>
            <a:pPr algn="ctr"/>
            <a:r>
              <a:rPr lang="fi-FI">
                <a:solidFill>
                  <a:schemeClr val="tx1"/>
                </a:solidFill>
                <a:ea typeface="Verdana"/>
              </a:rPr>
              <a:t> viestintävastaava</a:t>
            </a:r>
          </a:p>
        </p:txBody>
      </p:sp>
    </p:spTree>
    <p:extLst>
      <p:ext uri="{BB962C8B-B14F-4D97-AF65-F5344CB8AC3E}">
        <p14:creationId xmlns:p14="http://schemas.microsoft.com/office/powerpoint/2010/main" val="3413392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TextBox 3"/>
          <p:cNvSpPr txBox="1"/>
          <p:nvPr/>
        </p:nvSpPr>
        <p:spPr>
          <a:xfrm>
            <a:off x="582959" y="577880"/>
            <a:ext cx="9679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</a:pP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Varainhankinta-</a:t>
            </a:r>
            <a:r>
              <a:rPr lang="en-US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fi-FI" sz="3033" b="1" spc="5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lipaskeräysvastaava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91" y="1798730"/>
            <a:ext cx="9679310" cy="434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4"/>
              </a:lnSpc>
            </a:pPr>
            <a:r>
              <a:rPr lang="en-US" sz="2400" spc="25" dirty="0">
                <a:solidFill>
                  <a:srgbClr val="333334"/>
                </a:solidFill>
                <a:latin typeface="Verdana"/>
                <a:ea typeface="Verdana"/>
              </a:rPr>
              <a:t>- </a:t>
            </a: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Tekee yhteistyötä rahastonhoitajan kanssa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Tutustuu Yhdistyspalvelussa varainhankinnan ohjeisiin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Etsii yhdistykselle varainhankintakohteita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Ottaa yhteyttä ko. kohteisiin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Järjestelee myynnit ja keräykset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Jakaa, päivittää ja kerää lippaat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Järjestelee kerääjät, keräysajat ja paikat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Toimittaa varat eteenpäin (tilitykset)</a:t>
            </a:r>
          </a:p>
          <a:p>
            <a:pPr>
              <a:lnSpc>
                <a:spcPts val="3424"/>
              </a:lnSpc>
            </a:pPr>
            <a:r>
              <a:rPr lang="fi-FI" sz="2400" spc="25" dirty="0">
                <a:solidFill>
                  <a:srgbClr val="333334"/>
                </a:solidFill>
                <a:latin typeface="Verdana"/>
                <a:ea typeface="Verdana"/>
              </a:rPr>
              <a:t>- Hyödyntää Sydänliiton asiantuntijoita</a:t>
            </a:r>
          </a:p>
          <a:p>
            <a:pPr>
              <a:lnSpc>
                <a:spcPts val="3424"/>
              </a:lnSpc>
            </a:pPr>
            <a:endParaRPr lang="fi-FI" sz="2666" spc="25" dirty="0">
              <a:solidFill>
                <a:srgbClr val="333334"/>
              </a:solidFill>
              <a:latin typeface="TT Rounds Condensed"/>
              <a:ea typeface="Verdan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18A2056F-A3FF-33DA-559B-268E1808D41C}"/>
              </a:ext>
            </a:extLst>
          </p:cNvPr>
          <p:cNvSpPr/>
          <p:nvPr/>
        </p:nvSpPr>
        <p:spPr>
          <a:xfrm>
            <a:off x="8576365" y="3082234"/>
            <a:ext cx="2438399" cy="11794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ea typeface="Verdana"/>
              </a:rPr>
              <a:t>Suositeltu työpari: rahastonhoitaja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49CE54-8D0B-A190-5ED1-2F01A0DFE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188" y="1676070"/>
            <a:ext cx="6232124" cy="50588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i-FI" sz="1500">
              <a:latin typeface="Verdana"/>
              <a:ea typeface="Verdana"/>
              <a:cs typeface="Verdana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500">
              <a:latin typeface="Verdana"/>
              <a:ea typeface="Verdana"/>
              <a:cs typeface="Verdana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i-FI" sz="1500">
              <a:latin typeface="Verdana"/>
              <a:ea typeface="Verdana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500">
              <a:latin typeface="Verdana"/>
              <a:ea typeface="Verdana"/>
              <a:cs typeface="Verdana"/>
            </a:endParaRP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D3D8583-C76F-2E21-52E1-8D1191B6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BED796C-D599-BBC5-094D-F7AAF3E34355}"/>
              </a:ext>
            </a:extLst>
          </p:cNvPr>
          <p:cNvSpPr txBox="1"/>
          <p:nvPr/>
        </p:nvSpPr>
        <p:spPr>
          <a:xfrm>
            <a:off x="700475" y="778351"/>
            <a:ext cx="10309425" cy="45704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800" b="1">
                <a:latin typeface="Verdana"/>
                <a:ea typeface="Verdana"/>
              </a:rPr>
              <a:t>Kenestä toimija yhdistykseen?</a:t>
            </a:r>
          </a:p>
          <a:p>
            <a:endParaRPr lang="fi-FI">
              <a:ea typeface="Verdan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1600"/>
              <a:t>Teemasta kiinnostunut ja innostunut henkilö tai työpari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/>
              <a:t>Esimerkiksi luottamushenkilö tai matka-/sydänkerhovastaava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/>
              <a:t>Maallikkotiedot ja –taidot riittävät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/>
              <a:t>Ei tarvitse koulutus- tai työtaustaa ko. alalta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/>
              <a:t>Kiinnostunut organisoimaan toimintaa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/>
              <a:t>Innostaa ja koordinoi vapaaehtoisia ja toimintaa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/>
              <a:t>Sitoutuu toiminnan periaatteisiin </a:t>
            </a:r>
            <a:endParaRPr lang="en-US" sz="16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/>
              <a:t>On yhteydessä sydänpiiriin/alueeseen, kun tarvitaan ammattiosaamista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/>
              <a:t>Osallistuu piirin/alueen ja liiton järjestämiin tapaamisiin/koulutuksiin mahdollisuuksiensa mukaan</a:t>
            </a:r>
          </a:p>
        </p:txBody>
      </p:sp>
    </p:spTree>
    <p:extLst>
      <p:ext uri="{BB962C8B-B14F-4D97-AF65-F5344CB8AC3E}">
        <p14:creationId xmlns:p14="http://schemas.microsoft.com/office/powerpoint/2010/main" val="410798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5A8E5B-35D6-3870-4D06-F468D384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515"/>
            <a:ext cx="11156400" cy="1160917"/>
          </a:xfrm>
        </p:spPr>
        <p:txBody>
          <a:bodyPr anchor="t">
            <a:normAutofit fontScale="90000"/>
          </a:bodyPr>
          <a:lstStyle/>
          <a:p>
            <a:r>
              <a:rPr lang="fi-FI">
                <a:latin typeface="Verdana"/>
                <a:ea typeface="Verdana"/>
              </a:rPr>
              <a:t>Hallituksen rooli toimijoiden (</a:t>
            </a:r>
            <a:r>
              <a:rPr lang="fi-FI" err="1">
                <a:latin typeface="Verdana"/>
                <a:ea typeface="Verdana"/>
              </a:rPr>
              <a:t>esim</a:t>
            </a:r>
            <a:r>
              <a:rPr lang="fi-FI">
                <a:latin typeface="Verdana"/>
                <a:ea typeface="Verdana"/>
              </a:rPr>
              <a:t> luottamushenkilö tai sydänkerho-/matkavastaava tms..) työn tukemisessa</a:t>
            </a:r>
            <a:br>
              <a:rPr lang="fi-FI"/>
            </a:br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2DEF7E6-B688-6E69-2056-36FAAF80AF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0" y="1875480"/>
            <a:ext cx="5414400" cy="3614112"/>
          </a:xfrm>
          <a:prstGeom prst="rect">
            <a:avLst/>
          </a:prstGeom>
          <a:noFill/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6DED851-818F-0F41-63C7-6D4602E0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3" y="6369013"/>
            <a:ext cx="89576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sydan.fi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69022B-7EDE-20A9-33BF-5F838EA9DDB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3976" y="1825626"/>
            <a:ext cx="54156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64" indent="-285764">
              <a:buFont typeface="Arial" panose="020B0604020202020204" pitchFamily="34" charset="0"/>
              <a:buChar char="•"/>
            </a:pPr>
            <a:r>
              <a:rPr lang="fi-FI"/>
              <a:t>Nimeää toimijan, merkitsee hänelle roolin Kiltaan ja huolehtii hänen perehdyttämisestään yhdistysasioihin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fi-FI"/>
              <a:t>Huolehtii, että hallituksessa on yhteyshenkilö toimijalle (jos tämä ei ole hallituksen jäsen)</a:t>
            </a:r>
            <a:endParaRPr lang="fi-FI">
              <a:ea typeface="Verdana"/>
            </a:endParaRP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fi-FI"/>
              <a:t>Suunnittelee, tekee päätökset sekä seuraa ja arvioi toimintaa yhdessä toimijan kanssa</a:t>
            </a:r>
            <a:endParaRPr lang="fi-FI">
              <a:ea typeface="Verdana"/>
            </a:endParaRP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fi-FI"/>
              <a:t>Mahdollistaa resurssit toimintaan</a:t>
            </a:r>
            <a:endParaRPr lang="fi-FI">
              <a:ea typeface="Verdana"/>
            </a:endParaRP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fi-FI"/>
              <a:t>Tukee ja kannustaa toimijaa tehtäviensä toteuttamisessa ja hänen jaksamistaan</a:t>
            </a:r>
            <a:endParaRPr lang="fi-FI">
              <a:ea typeface="Verdana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65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B97E21-F50A-C228-FD1F-AA4B159B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514"/>
            <a:ext cx="11156400" cy="1160917"/>
          </a:xfrm>
        </p:spPr>
        <p:txBody>
          <a:bodyPr anchor="t">
            <a:normAutofit/>
          </a:bodyPr>
          <a:lstStyle/>
          <a:p>
            <a:r>
              <a:rPr lang="fi-FI">
                <a:latin typeface="Verdana"/>
                <a:ea typeface="Verdana"/>
              </a:rPr>
              <a:t>Näin edetään</a:t>
            </a:r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AE3E213-2DB9-33BB-97D9-F7AB7879B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22000" y="1558925"/>
            <a:ext cx="5414400" cy="4351338"/>
          </a:xfrm>
          <a:prstGeom prst="rect">
            <a:avLst/>
          </a:prstGeom>
          <a:noFill/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BFF401F-37E5-0BA4-BDE1-F3244B60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2" y="6369012"/>
            <a:ext cx="89576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sydan.fi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BE88FF-BE25-00FD-CCA7-F5C6F1FCF77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3976" y="1635125"/>
            <a:ext cx="5415662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fi-FI"/>
              <a:t>Toimijan nimeämisestä päättäminen (esim. luottamushenkilö, sydänkerho-/ matkavastaava tms..)</a:t>
            </a:r>
          </a:p>
          <a:p>
            <a:pPr marL="342900" indent="-342900">
              <a:buAutoNum type="arabicPeriod"/>
            </a:pPr>
            <a:r>
              <a:rPr lang="fi-FI"/>
              <a:t>Sopivan henkilön/henkilöiden löytäminen</a:t>
            </a:r>
            <a:endParaRPr lang="fi-FI">
              <a:ea typeface="Verdana"/>
            </a:endParaRPr>
          </a:p>
          <a:p>
            <a:pPr marL="342900" indent="-342900">
              <a:buAutoNum type="arabicPeriod"/>
            </a:pPr>
            <a:r>
              <a:rPr lang="fi-FI"/>
              <a:t>Toimijan ja hallituksen yhteyshenkilön nimeäminen</a:t>
            </a:r>
            <a:endParaRPr lang="fi-FI">
              <a:ea typeface="Verdana"/>
            </a:endParaRPr>
          </a:p>
          <a:p>
            <a:pPr marL="342900" indent="-342900">
              <a:buAutoNum type="arabicPeriod"/>
            </a:pPr>
            <a:r>
              <a:rPr lang="fi-FI"/>
              <a:t>Toimijan perehdyttäminen toimintaan</a:t>
            </a:r>
            <a:endParaRPr lang="fi-FI">
              <a:ea typeface="Verdana"/>
            </a:endParaRPr>
          </a:p>
          <a:p>
            <a:r>
              <a:rPr lang="fi-FI"/>
              <a:t>Jatkossa</a:t>
            </a:r>
            <a:endParaRPr lang="fi-FI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toimijalle tuki toiminnan suunnittelussa ja toteutuksessa</a:t>
            </a:r>
            <a:endParaRPr lang="fi-FI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toiminnan arviointi yhdessä toimijan kanssa</a:t>
            </a:r>
            <a:endParaRPr lang="fi-FI">
              <a:ea typeface="Verdana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63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58" y="6327613"/>
            <a:ext cx="1305854" cy="317834"/>
          </a:xfrm>
          <a:custGeom>
            <a:avLst/>
            <a:gdLst/>
            <a:ahLst/>
            <a:cxnLst/>
            <a:rect l="l" t="t" r="r" b="b"/>
            <a:pathLst>
              <a:path w="1958781" h="476751">
                <a:moveTo>
                  <a:pt x="0" y="0"/>
                </a:moveTo>
                <a:lnTo>
                  <a:pt x="1958781" y="0"/>
                </a:lnTo>
                <a:lnTo>
                  <a:pt x="1958781" y="476751"/>
                </a:lnTo>
                <a:lnTo>
                  <a:pt x="0" y="47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5" name="TextBox 5"/>
          <p:cNvSpPr txBox="1"/>
          <p:nvPr/>
        </p:nvSpPr>
        <p:spPr>
          <a:xfrm>
            <a:off x="582292" y="6386792"/>
            <a:ext cx="883575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1">
                <a:solidFill>
                  <a:srgbClr val="ED1B2E"/>
                </a:solidFill>
                <a:latin typeface="DejaVu Sans"/>
              </a:rPr>
              <a:t>sydan.fi</a:t>
            </a: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CD83189C-94E6-54AD-5A48-15DCF9FB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1799"/>
            <a:ext cx="10600414" cy="1023289"/>
          </a:xfrm>
        </p:spPr>
        <p:txBody>
          <a:bodyPr/>
          <a:lstStyle/>
          <a:p>
            <a:r>
              <a:rPr lang="fi-FI" sz="3033" spc="5">
                <a:solidFill>
                  <a:srgbClr val="ED1B2E"/>
                </a:solidFill>
                <a:cs typeface="+mn-cs"/>
              </a:rPr>
              <a:t>Sydänyhdistysten luottamustoimet ja roolit</a:t>
            </a:r>
          </a:p>
        </p:txBody>
      </p:sp>
      <p:sp>
        <p:nvSpPr>
          <p:cNvPr id="20" name="Sisällön paikkamerkki 19">
            <a:extLst>
              <a:ext uri="{FF2B5EF4-FFF2-40B4-BE49-F238E27FC236}">
                <a16:creationId xmlns:a16="http://schemas.microsoft.com/office/drawing/2014/main" id="{CDE3094D-19CE-4D82-2AB5-59DE13E50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248355"/>
            <a:ext cx="4754880" cy="52923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1800" b="1" spc="21" dirty="0">
                <a:latin typeface="Verdana"/>
                <a:ea typeface="Verdana"/>
              </a:rPr>
              <a:t>Luottamustehtävät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solidFill>
                  <a:srgbClr val="FF0000"/>
                </a:solidFill>
                <a:latin typeface="Verdana"/>
                <a:ea typeface="Verdana"/>
              </a:rPr>
              <a:t>Puheenjohtaja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solidFill>
                  <a:srgbClr val="FF0000"/>
                </a:solidFill>
                <a:latin typeface="Verdana"/>
                <a:ea typeface="Verdana"/>
              </a:rPr>
              <a:t>Varapuheenjohtaja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solidFill>
                  <a:srgbClr val="FF0000"/>
                </a:solidFill>
                <a:latin typeface="Verdana"/>
                <a:ea typeface="Verdana"/>
              </a:rPr>
              <a:t>Sihteeri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solidFill>
                  <a:srgbClr val="FF0000"/>
                </a:solidFill>
                <a:latin typeface="Verdana"/>
                <a:ea typeface="Verdana"/>
              </a:rPr>
              <a:t>Rahastonhoitaja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Hallituksen jäsen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Jäsenvastaava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fi-FI" sz="1800" b="1" spc="21" dirty="0">
              <a:latin typeface="Verdana"/>
              <a:ea typeface="Verdana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1800" b="1" spc="21" dirty="0">
                <a:latin typeface="Verdana"/>
                <a:ea typeface="Verdana"/>
              </a:rPr>
              <a:t>Valinnaiset sydänterveyden roolit (Yhteinen Sydäntyömme)</a:t>
            </a:r>
            <a:endParaRPr lang="fi-FI" sz="1800" spc="21" dirty="0">
              <a:latin typeface="Verdana"/>
              <a:ea typeface="Verdana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Liikuntavastaava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Viestintävastaava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Ruokavastaava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Terveysneuvonta- ja mittausvastaava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Sydänturvallisuusasioista vastaava</a:t>
            </a:r>
          </a:p>
          <a:p>
            <a:pPr marL="127635" lvl="1" indent="0">
              <a:spcBef>
                <a:spcPts val="0"/>
              </a:spcBef>
              <a:buNone/>
            </a:pPr>
            <a:endParaRPr lang="fi-FI" sz="2133" spc="21" dirty="0">
              <a:latin typeface="TT Rounds Condensed"/>
            </a:endParaRPr>
          </a:p>
          <a:p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isällön paikkamerkki 20">
            <a:extLst>
              <a:ext uri="{FF2B5EF4-FFF2-40B4-BE49-F238E27FC236}">
                <a16:creationId xmlns:a16="http://schemas.microsoft.com/office/drawing/2014/main" id="{863C30D7-3202-AF43-158E-EA131DEC8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842" y="1248354"/>
            <a:ext cx="5507332" cy="5292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1800" b="1" spc="21" dirty="0">
                <a:latin typeface="Verdana"/>
                <a:ea typeface="Verdana"/>
              </a:rPr>
              <a:t>Muut mahdolliset roolit yhdistyksessä</a:t>
            </a: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Matkavastaava</a:t>
            </a: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Sydänkerhovastaava</a:t>
            </a: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Sydänkahvilavastaava</a:t>
            </a: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Leikekirja-/adressivastaava</a:t>
            </a: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Vertaistukivastaava</a:t>
            </a: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Verkkosivuvastaava</a:t>
            </a: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fi-FI" sz="1800" spc="21" dirty="0">
                <a:latin typeface="Verdana"/>
                <a:ea typeface="Verdana"/>
              </a:rPr>
              <a:t>Varainhankinta-/lipaskeräysvastaava</a:t>
            </a: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endParaRPr lang="fi-FI" sz="1800" spc="21" dirty="0">
              <a:latin typeface="Verdana"/>
              <a:ea typeface="Verdana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1800" i="1" spc="21" dirty="0">
                <a:latin typeface="Verdana"/>
                <a:ea typeface="Verdana"/>
              </a:rPr>
              <a:t>	Rooleja voi lisätä tai poistaa 	yhdistyksen tarpeiden ja resurssien 	mukaisesti. </a:t>
            </a: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endParaRPr lang="fi-FI" sz="1800" spc="21" dirty="0">
              <a:latin typeface="TT Rounds Condensed"/>
            </a:endParaRPr>
          </a:p>
          <a:p>
            <a:pPr marL="228600"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endParaRPr lang="fi-FI" sz="2133" spc="21" dirty="0">
              <a:latin typeface="TT Rounds Condensed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fi-FI" sz="2133" spc="21" dirty="0">
              <a:latin typeface="TT Rounds Condense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i-FI" sz="2133" spc="21" dirty="0">
              <a:latin typeface="TT Rounds Condense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i-FI" sz="2133" spc="21" dirty="0">
              <a:latin typeface="TT Rounds Condensed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349F2C43-40EA-B247-4A51-EB036B326429}"/>
              </a:ext>
            </a:extLst>
          </p:cNvPr>
          <p:cNvSpPr/>
          <p:nvPr/>
        </p:nvSpPr>
        <p:spPr>
          <a:xfrm>
            <a:off x="3731741" y="1647568"/>
            <a:ext cx="2183028" cy="130157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accent2"/>
                </a:solidFill>
              </a:rPr>
              <a:t>Nämä neljä nimetään malli-säännöissä.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FCA82-83AE-CC9D-91C8-24E0CA47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tätä aineistoa käytetään?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C561E7-EFB3-CCFB-E460-38A16B800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411780"/>
            <a:ext cx="6885592" cy="49572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Seuraavilla sivuilla on kuvattu Killasta ja sydänyhdistysten mallisäännöistä löytyvät luottamustehtävät</a:t>
            </a:r>
          </a:p>
          <a:p>
            <a:r>
              <a:rPr lang="fi-FI" dirty="0">
                <a:ea typeface="Verdana"/>
              </a:rPr>
              <a:t>Nämä kuvaukset täydentävät osittain Yhteinen sydäntyömme – käsikirjaa, jossa esitellään myös muita toimijoita</a:t>
            </a:r>
          </a:p>
          <a:p>
            <a:r>
              <a:rPr lang="fi-FI" dirty="0"/>
              <a:t>Yhdistyksen omissa säännöissä nimetyt luottamustoimet tulisi pystyä täyttämään</a:t>
            </a:r>
            <a:endParaRPr lang="fi-FI" dirty="0">
              <a:ea typeface="Verdana"/>
            </a:endParaRPr>
          </a:p>
          <a:p>
            <a:r>
              <a:rPr lang="fi-FI" dirty="0"/>
              <a:t>Yhdistys voi halutessaan käyttää ja muokata tätä esitystä, tai sen osaa, omien painotustensa</a:t>
            </a:r>
            <a:r>
              <a:rPr lang="fi-FI"/>
              <a:t>, resurssien ja tarpeidensa mukaisesti</a:t>
            </a:r>
            <a:endParaRPr lang="fi-FI">
              <a:ea typeface="Verdana"/>
            </a:endParaRPr>
          </a:p>
          <a:p>
            <a:r>
              <a:rPr lang="fi-FI" dirty="0"/>
              <a:t>Esimerkiksi: lisäämällä tai poistamalla rooleja ja niihin kuuluvia tehtäviä,  siirtelemällä yksittäisiä tehtäviä roolien kesken tai yhdistelemällä rooleja.</a:t>
            </a:r>
            <a:endParaRPr lang="fi-FI" dirty="0">
              <a:ea typeface="Verdana"/>
            </a:endParaRPr>
          </a:p>
          <a:p>
            <a:r>
              <a:rPr lang="fi-FI" dirty="0"/>
              <a:t>Toivomme kuitenkin, että dioihin 18, 21, 23 ja 26 ei tehdä muutoksia, sillä Sydänliiton asiantuntijat ovat työstäneet ne Yhteinen sydäntyömme –käsikirjan mukaisiksi</a:t>
            </a:r>
            <a:endParaRPr lang="fi-FI" dirty="0">
              <a:ea typeface="Verdana"/>
            </a:endParaRPr>
          </a:p>
        </p:txBody>
      </p:sp>
      <p:pic>
        <p:nvPicPr>
          <p:cNvPr id="7" name="Sisällön paikkamerkki 6" descr="Kippis ääriviiva">
            <a:extLst>
              <a:ext uri="{FF2B5EF4-FFF2-40B4-BE49-F238E27FC236}">
                <a16:creationId xmlns:a16="http://schemas.microsoft.com/office/drawing/2014/main" id="{7E7AB49F-DA39-7201-DFEC-8F0C1F1957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1818" y="2350498"/>
            <a:ext cx="3693195" cy="3693195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69A732-3CE4-849D-5043-BC35C748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sydan.fi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1E516C1B-858F-7418-F4D2-3B74565B227C}"/>
              </a:ext>
            </a:extLst>
          </p:cNvPr>
          <p:cNvSpPr/>
          <p:nvPr/>
        </p:nvSpPr>
        <p:spPr>
          <a:xfrm>
            <a:off x="8629746" y="593783"/>
            <a:ext cx="2817341" cy="122412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accent2"/>
                </a:solidFill>
              </a:rPr>
              <a:t>Tämä aineisto löytyy  Yhdistyspalvelusta.</a:t>
            </a:r>
          </a:p>
        </p:txBody>
      </p:sp>
    </p:spTree>
    <p:extLst>
      <p:ext uri="{BB962C8B-B14F-4D97-AF65-F5344CB8AC3E}">
        <p14:creationId xmlns:p14="http://schemas.microsoft.com/office/powerpoint/2010/main" val="55285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4E1D-D20A-8A46-BDF8-37DB8135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605" y="1717482"/>
            <a:ext cx="8051395" cy="37365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4800" b="1" spc="21">
                <a:latin typeface="TT Rounds Condensed"/>
              </a:rPr>
              <a:t>Luottamustehtävät </a:t>
            </a:r>
            <a:br>
              <a:rPr lang="fi-FI" sz="4800" b="1" spc="21">
                <a:latin typeface="TT Rounds Condensed"/>
              </a:rPr>
            </a:br>
            <a:r>
              <a:rPr lang="fi-FI" sz="4800" b="1" spc="21">
                <a:latin typeface="TT Rounds Condensed"/>
              </a:rPr>
              <a:t>(Killan mukaiset)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0815B-B9E9-CB4D-9A62-35ADD579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953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8">
      <a:dk1>
        <a:srgbClr val="333334"/>
      </a:dk1>
      <a:lt1>
        <a:srgbClr val="FFFFFF"/>
      </a:lt1>
      <a:dk2>
        <a:srgbClr val="333334"/>
      </a:dk2>
      <a:lt2>
        <a:srgbClr val="FEE3D2"/>
      </a:lt2>
      <a:accent1>
        <a:srgbClr val="FEE3D2"/>
      </a:accent1>
      <a:accent2>
        <a:srgbClr val="ED1B2E"/>
      </a:accent2>
      <a:accent3>
        <a:srgbClr val="F58B75"/>
      </a:accent3>
      <a:accent4>
        <a:srgbClr val="C6C7C9"/>
      </a:accent4>
      <a:accent5>
        <a:srgbClr val="7FD5C5"/>
      </a:accent5>
      <a:accent6>
        <a:srgbClr val="EADE28"/>
      </a:accent6>
      <a:hlink>
        <a:srgbClr val="ED1B2E"/>
      </a:hlink>
      <a:folHlink>
        <a:srgbClr val="F58B7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8" id="{4BE84585-81FF-4089-962B-DB2C7C08C23A}" vid="{E90F2FC8-A8EF-4998-A0B5-7EEBD07AA6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8">
    <a:dk1>
      <a:srgbClr val="333334"/>
    </a:dk1>
    <a:lt1>
      <a:srgbClr val="FFFFFF"/>
    </a:lt1>
    <a:dk2>
      <a:srgbClr val="333334"/>
    </a:dk2>
    <a:lt2>
      <a:srgbClr val="FEE3D2"/>
    </a:lt2>
    <a:accent1>
      <a:srgbClr val="FEE3D2"/>
    </a:accent1>
    <a:accent2>
      <a:srgbClr val="ED1B2E"/>
    </a:accent2>
    <a:accent3>
      <a:srgbClr val="F58B75"/>
    </a:accent3>
    <a:accent4>
      <a:srgbClr val="C6C7C9"/>
    </a:accent4>
    <a:accent5>
      <a:srgbClr val="7FD5C5"/>
    </a:accent5>
    <a:accent6>
      <a:srgbClr val="EADE28"/>
    </a:accent6>
    <a:hlink>
      <a:srgbClr val="ED1B2E"/>
    </a:hlink>
    <a:folHlink>
      <a:srgbClr val="F58B75"/>
    </a:folHlink>
  </a:clrScheme>
</a:themeOverride>
</file>

<file path=ppt/theme/themeOverride2.xml><?xml version="1.0" encoding="utf-8"?>
<a:themeOverride xmlns:a="http://schemas.openxmlformats.org/drawingml/2006/main">
  <a:clrScheme name="Custom 8">
    <a:dk1>
      <a:srgbClr val="333334"/>
    </a:dk1>
    <a:lt1>
      <a:srgbClr val="FFFFFF"/>
    </a:lt1>
    <a:dk2>
      <a:srgbClr val="333334"/>
    </a:dk2>
    <a:lt2>
      <a:srgbClr val="FEE3D2"/>
    </a:lt2>
    <a:accent1>
      <a:srgbClr val="FEE3D2"/>
    </a:accent1>
    <a:accent2>
      <a:srgbClr val="ED1B2E"/>
    </a:accent2>
    <a:accent3>
      <a:srgbClr val="F58B75"/>
    </a:accent3>
    <a:accent4>
      <a:srgbClr val="C6C7C9"/>
    </a:accent4>
    <a:accent5>
      <a:srgbClr val="7FD5C5"/>
    </a:accent5>
    <a:accent6>
      <a:srgbClr val="EADE28"/>
    </a:accent6>
    <a:hlink>
      <a:srgbClr val="ED1B2E"/>
    </a:hlink>
    <a:folHlink>
      <a:srgbClr val="F58B7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52B5932F1497349A684220E163BD3F2" ma:contentTypeVersion="3" ma:contentTypeDescription="Luo uusi asiakirja." ma:contentTypeScope="" ma:versionID="9bb6bcc33dead5dace83f984d54a49cc">
  <xsd:schema xmlns:xsd="http://www.w3.org/2001/XMLSchema" xmlns:xs="http://www.w3.org/2001/XMLSchema" xmlns:p="http://schemas.microsoft.com/office/2006/metadata/properties" xmlns:ns2="65634995-1a50-4bdd-ad73-1ee564773237" targetNamespace="http://schemas.microsoft.com/office/2006/metadata/properties" ma:root="true" ma:fieldsID="0226b2f7ef02fcd333604987e210ede2" ns2:_="">
    <xsd:import namespace="65634995-1a50-4bdd-ad73-1ee564773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34995-1a50-4bdd-ad73-1ee564773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2EA099-66D4-4003-9E3F-4CF8B4EA3A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7E0F8-BA9A-4402-85EF-21AAD31F7756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5634995-1a50-4bdd-ad73-1ee564773237"/>
  </ds:schemaRefs>
</ds:datastoreItem>
</file>

<file path=customXml/itemProps3.xml><?xml version="1.0" encoding="utf-8"?>
<ds:datastoreItem xmlns:ds="http://schemas.openxmlformats.org/officeDocument/2006/customXml" ds:itemID="{03558DA1-2A43-48B8-A9B6-049A76F4EE1D}">
  <ds:schemaRefs>
    <ds:schemaRef ds:uri="65634995-1a50-4bdd-ad73-1ee5647732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2000</Words>
  <Application>Microsoft Office PowerPoint</Application>
  <PresentationFormat>Laajakuva</PresentationFormat>
  <Paragraphs>338</Paragraphs>
  <Slides>36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5" baseType="lpstr">
      <vt:lpstr>Arial</vt:lpstr>
      <vt:lpstr>Calibri</vt:lpstr>
      <vt:lpstr>DejaVu Sans</vt:lpstr>
      <vt:lpstr>DejaVu Sans Bold</vt:lpstr>
      <vt:lpstr>Georgia</vt:lpstr>
      <vt:lpstr>TT Rounds Condensed</vt:lpstr>
      <vt:lpstr>TT Rounds Condensed Bold</vt:lpstr>
      <vt:lpstr>Verdana</vt:lpstr>
      <vt:lpstr>Office-teema</vt:lpstr>
      <vt:lpstr>Sydänyhdistysten luottamustoimet ja roolit</vt:lpstr>
      <vt:lpstr>Sisältö </vt:lpstr>
      <vt:lpstr>Roolien ja tehtävien kuvaaminen</vt:lpstr>
      <vt:lpstr>PowerPoint-esitys</vt:lpstr>
      <vt:lpstr>Hallituksen rooli toimijoiden (esim luottamushenkilö tai sydänkerho-/matkavastaava tms..) työn tukemisessa </vt:lpstr>
      <vt:lpstr>Näin edetään</vt:lpstr>
      <vt:lpstr>Sydänyhdistysten luottamustoimet ja roolit</vt:lpstr>
      <vt:lpstr>Miten tätä aineistoa käytetään?</vt:lpstr>
      <vt:lpstr>Luottamustehtävät  (Killan mukaiset)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Valinnaiset sydänterveyden roolit (Yhteinen sydäntyömme)</vt:lpstr>
      <vt:lpstr>PowerPoint-esitys</vt:lpstr>
      <vt:lpstr>Liikuntavastaava</vt:lpstr>
      <vt:lpstr>PowerPoint-esitys</vt:lpstr>
      <vt:lpstr>PowerPoint-esitys</vt:lpstr>
      <vt:lpstr>Viestintävastaava</vt:lpstr>
      <vt:lpstr>PowerPoint-esitys</vt:lpstr>
      <vt:lpstr>Ruokavastaava</vt:lpstr>
      <vt:lpstr>PowerPoint-esitys</vt:lpstr>
      <vt:lpstr>PowerPoint-esitys</vt:lpstr>
      <vt:lpstr>Terveysneuvonta- ja mittausvastaava</vt:lpstr>
      <vt:lpstr>PowerPoint-esitys</vt:lpstr>
      <vt:lpstr>PowerPoint-esitys</vt:lpstr>
      <vt:lpstr>Sydänturvallisuusvastaava</vt:lpstr>
      <vt:lpstr>Muut mahdolliset roolit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Sydänyhdistysten luottamustoimet ja roolit</dc:title>
  <dc:creator>Anna Autio</dc:creator>
  <cp:lastModifiedBy>Anna Autio</cp:lastModifiedBy>
  <cp:revision>3</cp:revision>
  <dcterms:created xsi:type="dcterms:W3CDTF">2023-12-01T09:07:10Z</dcterms:created>
  <dcterms:modified xsi:type="dcterms:W3CDTF">2024-02-26T07:41:57Z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0x010100752B5932F1497349A684220E163BD3F2</vt:lpwstr>
  </property>
</Properties>
</file>