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1" r:id="rId5"/>
    <p:sldId id="256" r:id="rId6"/>
    <p:sldId id="923" r:id="rId7"/>
    <p:sldId id="944" r:id="rId8"/>
    <p:sldId id="2147479405" r:id="rId9"/>
    <p:sldId id="2147479404" r:id="rId10"/>
    <p:sldId id="804" r:id="rId11"/>
    <p:sldId id="934" r:id="rId12"/>
    <p:sldId id="942" r:id="rId13"/>
    <p:sldId id="943" r:id="rId14"/>
    <p:sldId id="931" r:id="rId15"/>
    <p:sldId id="938" r:id="rId16"/>
    <p:sldId id="939" r:id="rId17"/>
    <p:sldId id="930" r:id="rId18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64"/>
  </p:normalViewPr>
  <p:slideViewPr>
    <p:cSldViewPr snapToGrid="0" snapToObjects="1" showGuides="1">
      <p:cViewPr varScale="1">
        <p:scale>
          <a:sx n="111" d="100"/>
          <a:sy n="111" d="100"/>
        </p:scale>
        <p:origin x="594" y="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6AE2A9-E30B-5F44-9581-E751D4F272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0863B-72FB-FE4A-9797-FD599740B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B8B81-DC6E-3344-90B6-B3E6606C6A00}" type="datetimeFigureOut">
              <a:rPr lang="en-FI" smtClean="0"/>
              <a:t>10/07/2024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E08D9-D5A0-624D-B7D1-0400879469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19182-2EA0-D84F-8031-A2F7994D12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B5664-3087-AF4E-8B3C-8AF164E100C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3807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E9283-3EE1-B648-BA73-6A88E21FC93B}" type="datetimeFigureOut">
              <a:rPr lang="en-FI" smtClean="0"/>
              <a:t>10/07/2024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B0D4C-1778-964E-8C97-310F4EDDC45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7373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15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800">
                <a:solidFill>
                  <a:srgbClr val="000000"/>
                </a:solidFill>
                <a:latin typeface="Gerbera Light" panose="02000300000000000000" pitchFamily="50" charset="0"/>
              </a:rPr>
              <a:t>Vuonna 2024 oli Yhteinen sydäntyömme kohdassa ”Tavoiteltu vahvempi </a:t>
            </a:r>
            <a:r>
              <a:rPr lang="fi-FI" sz="800" err="1">
                <a:solidFill>
                  <a:srgbClr val="000000"/>
                </a:solidFill>
                <a:latin typeface="Gerbera Light" panose="02000300000000000000" pitchFamily="50" charset="0"/>
              </a:rPr>
              <a:t>alueell</a:t>
            </a:r>
            <a:r>
              <a:rPr lang="fi-FI" sz="800">
                <a:solidFill>
                  <a:srgbClr val="000000"/>
                </a:solidFill>
                <a:latin typeface="Gerbera Light" panose="02000300000000000000" pitchFamily="50" charset="0"/>
              </a:rPr>
              <a:t>..”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460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488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97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275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357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023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631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819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422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685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47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CFEF7865-6EA8-814F-AFAD-2EDC79CB8D9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C302F5-EBB5-7642-951E-26C579744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430346"/>
            <a:ext cx="5058253" cy="2387600"/>
          </a:xfrm>
        </p:spPr>
        <p:txBody>
          <a:bodyPr anchor="b">
            <a:noAutofit/>
          </a:bodyPr>
          <a:lstStyle>
            <a:lvl1pPr algn="l">
              <a:defRPr sz="31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A0243A-CC83-9642-9BA6-2E6263E94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00" y="4910022"/>
            <a:ext cx="5058253" cy="1327266"/>
          </a:xfrm>
        </p:spPr>
        <p:txBody>
          <a:bodyPr>
            <a:noAutofit/>
          </a:bodyPr>
          <a:lstStyle>
            <a:lvl1pPr marL="0" indent="0" algn="l">
              <a:buNone/>
              <a:defRPr sz="18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  <p:grpSp>
        <p:nvGrpSpPr>
          <p:cNvPr id="25" name="Graphic 6">
            <a:extLst>
              <a:ext uri="{FF2B5EF4-FFF2-40B4-BE49-F238E27FC236}">
                <a16:creationId xmlns:a16="http://schemas.microsoft.com/office/drawing/2014/main" id="{92284836-74A9-1045-B15F-AC5620033D95}"/>
              </a:ext>
            </a:extLst>
          </p:cNvPr>
          <p:cNvGrpSpPr/>
          <p:nvPr userDrawn="1"/>
        </p:nvGrpSpPr>
        <p:grpSpPr>
          <a:xfrm>
            <a:off x="635039" y="635242"/>
            <a:ext cx="2731745" cy="66488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26" name="Graphic 6">
              <a:extLst>
                <a:ext uri="{FF2B5EF4-FFF2-40B4-BE49-F238E27FC236}">
                  <a16:creationId xmlns:a16="http://schemas.microsoft.com/office/drawing/2014/main" id="{65BED04A-9DCB-B04D-A467-6E6A678A4656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7" name="Graphic 6">
              <a:extLst>
                <a:ext uri="{FF2B5EF4-FFF2-40B4-BE49-F238E27FC236}">
                  <a16:creationId xmlns:a16="http://schemas.microsoft.com/office/drawing/2014/main" id="{64103321-7082-6B4A-BA1F-027C974153D7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0E09EA58-3564-C54F-A005-872699BCB43A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9" name="Graphic 6">
              <a:extLst>
                <a:ext uri="{FF2B5EF4-FFF2-40B4-BE49-F238E27FC236}">
                  <a16:creationId xmlns:a16="http://schemas.microsoft.com/office/drawing/2014/main" id="{A04C4F26-0EF1-B144-A462-51E2A877199D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0" name="Graphic 6">
              <a:extLst>
                <a:ext uri="{FF2B5EF4-FFF2-40B4-BE49-F238E27FC236}">
                  <a16:creationId xmlns:a16="http://schemas.microsoft.com/office/drawing/2014/main" id="{956EAB11-0844-DE4C-8F3C-8AE14A47EEAB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1" name="Graphic 6">
              <a:extLst>
                <a:ext uri="{FF2B5EF4-FFF2-40B4-BE49-F238E27FC236}">
                  <a16:creationId xmlns:a16="http://schemas.microsoft.com/office/drawing/2014/main" id="{1996A647-6031-A743-BC04-C7ED9D4B28B7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2" name="Graphic 6">
              <a:extLst>
                <a:ext uri="{FF2B5EF4-FFF2-40B4-BE49-F238E27FC236}">
                  <a16:creationId xmlns:a16="http://schemas.microsoft.com/office/drawing/2014/main" id="{40AFA4B1-A978-5E46-9A50-42341F8586B7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62D00FC8-ED71-5542-BDB3-361D309F0672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E1E88A3F-2795-5741-B212-4BA5300F2156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CFC6340F-4AB8-5544-82E5-4C3958F483A5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6" name="Graphic 6">
              <a:extLst>
                <a:ext uri="{FF2B5EF4-FFF2-40B4-BE49-F238E27FC236}">
                  <a16:creationId xmlns:a16="http://schemas.microsoft.com/office/drawing/2014/main" id="{4A231DD4-4093-5E43-B495-36120B6AEE66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7" name="Graphic 6">
              <a:extLst>
                <a:ext uri="{FF2B5EF4-FFF2-40B4-BE49-F238E27FC236}">
                  <a16:creationId xmlns:a16="http://schemas.microsoft.com/office/drawing/2014/main" id="{B9A7A89E-3F5B-0148-B7AF-18589E183795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8" name="Graphic 6">
              <a:extLst>
                <a:ext uri="{FF2B5EF4-FFF2-40B4-BE49-F238E27FC236}">
                  <a16:creationId xmlns:a16="http://schemas.microsoft.com/office/drawing/2014/main" id="{41EF9F26-398A-6F47-B221-9A5F412E8770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9" name="Graphic 6">
              <a:extLst>
                <a:ext uri="{FF2B5EF4-FFF2-40B4-BE49-F238E27FC236}">
                  <a16:creationId xmlns:a16="http://schemas.microsoft.com/office/drawing/2014/main" id="{1695F8EC-9F69-E04D-BECD-14248F486C4A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40" name="Graphic 6">
              <a:extLst>
                <a:ext uri="{FF2B5EF4-FFF2-40B4-BE49-F238E27FC236}">
                  <a16:creationId xmlns:a16="http://schemas.microsoft.com/office/drawing/2014/main" id="{4A775388-6A1D-E44E-BCA3-74B00EFF38BB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</p:spTree>
    <p:extLst>
      <p:ext uri="{BB962C8B-B14F-4D97-AF65-F5344CB8AC3E}">
        <p14:creationId xmlns:p14="http://schemas.microsoft.com/office/powerpoint/2010/main" val="3788973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38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8FC6-76EC-984E-9773-C5DBB6E0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000"/>
            <a:ext cx="7632000" cy="5715288"/>
          </a:xfrm>
        </p:spPr>
        <p:txBody>
          <a:bodyPr lIns="90000" anchor="ctr">
            <a:noAutofit/>
          </a:bodyPr>
          <a:lstStyle>
            <a:lvl1pPr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02C7-56AD-864F-92B3-D2D0DE20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7E5256C-3752-B94F-A6D9-FA39F8B3BD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12150" y="522000"/>
            <a:ext cx="3255963" cy="5715288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FI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83175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02C7-56AD-864F-92B3-D2D0DE20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59B9DAB-85CE-DF4D-A5C6-298EA853B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3888" y="620713"/>
            <a:ext cx="10944225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D1A288-1727-6D4E-A447-37A23ABB4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000" y="1404000"/>
            <a:ext cx="7632000" cy="4050000"/>
          </a:xfrm>
        </p:spPr>
        <p:txBody>
          <a:bodyPr lIns="90000" anchor="ctr">
            <a:noAutofit/>
          </a:bodyPr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93098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A0FA-2B72-944B-9AF2-23F24293B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514"/>
            <a:ext cx="11156400" cy="1160917"/>
          </a:xfrm>
        </p:spPr>
        <p:txBody>
          <a:bodyPr>
            <a:no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0AC2-6BD0-2149-9273-97128F87B76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22000" y="1825625"/>
            <a:ext cx="5414400" cy="435133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GB" dirty="0"/>
              <a:t>Second level</a:t>
            </a:r>
            <a:endParaRPr lang="en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4F519-6FF4-D349-B4E6-56FC5A55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0ECBD2-33AA-6144-9B90-F1F6784AB01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63976" y="1825625"/>
            <a:ext cx="5415662" cy="435133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GB" dirty="0"/>
              <a:t>Second level</a:t>
            </a:r>
            <a:endParaRPr lang="en-FI" dirty="0"/>
          </a:p>
        </p:txBody>
      </p:sp>
      <p:grpSp>
        <p:nvGrpSpPr>
          <p:cNvPr id="4" name="Graphic 6">
            <a:extLst>
              <a:ext uri="{FF2B5EF4-FFF2-40B4-BE49-F238E27FC236}">
                <a16:creationId xmlns:a16="http://schemas.microsoft.com/office/drawing/2014/main" id="{E07D883F-FB63-D3FF-C47C-71E7D1C01B32}"/>
              </a:ext>
            </a:extLst>
          </p:cNvPr>
          <p:cNvGrpSpPr/>
          <p:nvPr userDrawn="1"/>
        </p:nvGrpSpPr>
        <p:grpSpPr>
          <a:xfrm>
            <a:off x="10262258" y="6336405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4FB8F07E-F390-D3FA-5231-3CEE5A7DCA55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9725EDC6-9620-C0AA-4F05-66BD76A4FB03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3EBE0A98-90EE-CFEC-8AE9-89B8AA7D6158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F0F39FBB-DF13-F5A9-1EA6-39CA535876FD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6FC63E75-8E5F-32A1-6581-101462F4B698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1D27B74-3E84-2A5A-2BCB-1451D23F01B4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6B1AC19D-597C-3F0D-0000-9AAB96584365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3B8B7D7F-3F0C-760B-C341-9F644A2B3583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47B6A7E9-2F75-6C3D-7083-97AF1B32823A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8765A810-7E03-4385-7A90-3CEEC13D926D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449F435F-89F1-0957-29DA-B5856B2F74F3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6E8131A8-7D74-66E4-C9FE-3EB346BF53AB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91724633-93E4-2F07-27C4-ABE2558B5C13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37E8D3E5-A6A9-4270-4329-1252B2ABCAE6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DAAB3A29-0F07-5C3A-DE85-DBEE5E17D1A3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2570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4E58-1E07-8D4F-90AE-CD0C5102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000"/>
            <a:ext cx="11156400" cy="1325563"/>
          </a:xfrm>
        </p:spPr>
        <p:txBody>
          <a:bodyPr>
            <a:no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154D5-76AB-5C4F-87E6-060679D472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1999" y="2042787"/>
            <a:ext cx="5414400" cy="462288"/>
          </a:xfrm>
        </p:spPr>
        <p:txBody>
          <a:bodyPr anchor="b">
            <a:noAutofit/>
          </a:bodyPr>
          <a:lstStyle>
            <a:lvl1pPr marL="0" indent="0">
              <a:buNone/>
              <a:defRPr sz="16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1A1EB-1837-3C47-86FD-F9ABECAE1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99" y="2505075"/>
            <a:ext cx="5414400" cy="36845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8E025-EF23-1F40-9EED-DFFF5933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3E1904A-A8ED-F44B-80D8-724A7ED922B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64000" y="2042787"/>
            <a:ext cx="5414400" cy="462288"/>
          </a:xfrm>
        </p:spPr>
        <p:txBody>
          <a:bodyPr anchor="b">
            <a:noAutofit/>
          </a:bodyPr>
          <a:lstStyle>
            <a:lvl1pPr marL="0" indent="0">
              <a:buNone/>
              <a:defRPr sz="16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FCC5F08-01BA-0548-91B4-F3FEA64AE9A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64000" y="2505075"/>
            <a:ext cx="5414400" cy="36845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5" name="Graphic 6">
            <a:extLst>
              <a:ext uri="{FF2B5EF4-FFF2-40B4-BE49-F238E27FC236}">
                <a16:creationId xmlns:a16="http://schemas.microsoft.com/office/drawing/2014/main" id="{991E65E6-F38C-4483-5B23-C3F02963977C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3FB3060B-D267-1C97-D83B-D7A3F614AF76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9BA5A68F-37F3-2906-2DD9-E035EE866E99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E4C75C4C-0444-2408-0BBB-D0E252892FF7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7D759B95-D8FB-0AE6-6C0F-7CF81C312BC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5FBD8952-64B2-FDC7-17CF-0C67F3942671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5AA11DFB-3379-903E-AF29-42692E44E1DD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61613C57-F5AD-5399-285A-0E0940C189E9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24037F62-0AD4-4DB9-EC95-7B375DD0522C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DCDAB6DA-C88D-860D-6CF6-9EAC666F8F23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48BB181B-5009-0266-9146-716C90FAB1E4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A7AE105B-1F43-F50B-7BBD-C3A30DCBA107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FA954E52-0F32-F16D-18AD-F3A9C06EDBFE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224BDE57-4621-A0F9-478B-D5EE1CFF79DC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9DFC72CA-E987-9250-F1BD-C0F6B762B4E8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3" name="Graphic 6">
              <a:extLst>
                <a:ext uri="{FF2B5EF4-FFF2-40B4-BE49-F238E27FC236}">
                  <a16:creationId xmlns:a16="http://schemas.microsoft.com/office/drawing/2014/main" id="{5FB461EF-B5CF-5A27-A41F-852ABC086925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984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A619C-C146-7B47-BB5F-8F63F30D4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08D51C-223E-D04F-8C44-7F02C5B9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3" name="Graphic 6">
            <a:extLst>
              <a:ext uri="{FF2B5EF4-FFF2-40B4-BE49-F238E27FC236}">
                <a16:creationId xmlns:a16="http://schemas.microsoft.com/office/drawing/2014/main" id="{51F937A5-B41B-38A0-3F2B-F55FD00E045D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622D6217-D385-A1E9-A327-17B1C1FE4691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33C04028-B225-8136-4FF3-C1ED1B4F3022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CA69FAC0-BD64-1E1C-2EB3-9068CE59D67A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B96CD145-1955-26B1-7DAF-9D2E8A27FEC3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EDA7CF9C-82FD-7ACE-7158-99AC7F6DBA9D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F237A161-9542-4555-162F-9AAE6A2A35C2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C4044CDC-982F-E8E1-8774-E7DD45824D7E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38560C86-7E04-41F8-A8C8-6E439780C4AC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764AF83B-268C-C267-7B18-188F67A25A3B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41192B64-4B7A-61AB-7D18-33CEF0C3EF5D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427C5203-F7DA-3987-93EB-DABDB1DC9FDE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C897455C-F718-A016-A5A8-27156D3B216B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61E17079-7931-1CF6-4C3D-F06662560D5F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9A6D8982-AF68-4B34-266D-840AD3CD36B6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2CBD439F-ED68-A1CC-7BA0-242798CB5F93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3345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FE5D22-972C-474E-AE6B-5E177519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2" name="Graphic 6">
            <a:extLst>
              <a:ext uri="{FF2B5EF4-FFF2-40B4-BE49-F238E27FC236}">
                <a16:creationId xmlns:a16="http://schemas.microsoft.com/office/drawing/2014/main" id="{0C1D64D7-FAF7-5991-F1A6-755FE9AD7D7E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4" name="Graphic 6">
              <a:extLst>
                <a:ext uri="{FF2B5EF4-FFF2-40B4-BE49-F238E27FC236}">
                  <a16:creationId xmlns:a16="http://schemas.microsoft.com/office/drawing/2014/main" id="{FD00B138-A712-C78A-1A7D-70E73F42984E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F7697D5F-3966-7780-7B2C-910879CA42E7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3DDA553E-C000-A7D9-DF2E-CA0848F8ECFD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3FCC87B8-DE7A-610E-1129-E798F0288DF8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E17819B7-537D-AE3E-97B2-20C70FCE1C48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2B6091A8-9FF8-9F91-F057-E49A92AB35B3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A0286337-6619-4B71-D7CC-11D9E012939B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15249FE4-1A98-5E23-3309-695793E9002B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C7D5BF4D-BF37-ABA5-ED35-50312EAD1AB7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EA4E3BBA-09F9-4250-AC76-1D5D2EB8FA3E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910E0F68-736B-045E-1680-40F2FAACB1BA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3D53D879-293F-7CBF-E51E-C8FEFCDE6F7C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CB0CBC36-B91D-2354-D639-767646168849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214F1BE4-1373-C2B9-DFC1-62A41DEA6990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CB065640-A9B7-4816-5B93-60996CD89848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8710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A4978-2468-9C45-AC51-4539CB24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036CC1-E9FE-A845-9F07-AB5557385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52293"/>
            <a:ext cx="5349010" cy="2597497"/>
          </a:xfrm>
        </p:spPr>
        <p:txBody>
          <a:bodyPr lIns="90000" anchor="b">
            <a:noAutofit/>
          </a:bodyPr>
          <a:lstStyle>
            <a:lvl1pPr>
              <a:lnSpc>
                <a:spcPct val="100000"/>
              </a:lnSpc>
              <a:defRPr sz="2800" b="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71E9688-FA5D-9047-ADCC-6AF0E6F5D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0" y="3668589"/>
            <a:ext cx="5350163" cy="223711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76C2201-F2CD-6245-B042-91E67A7732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59600" y="952293"/>
            <a:ext cx="3871914" cy="495341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aphic 6">
            <a:extLst>
              <a:ext uri="{FF2B5EF4-FFF2-40B4-BE49-F238E27FC236}">
                <a16:creationId xmlns:a16="http://schemas.microsoft.com/office/drawing/2014/main" id="{E2A73F4B-8F51-CCAA-83C6-24118A5CD962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3" name="Graphic 6">
              <a:extLst>
                <a:ext uri="{FF2B5EF4-FFF2-40B4-BE49-F238E27FC236}">
                  <a16:creationId xmlns:a16="http://schemas.microsoft.com/office/drawing/2014/main" id="{E28C7882-B381-7129-E680-82015E9A9F72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4" name="Graphic 6">
              <a:extLst>
                <a:ext uri="{FF2B5EF4-FFF2-40B4-BE49-F238E27FC236}">
                  <a16:creationId xmlns:a16="http://schemas.microsoft.com/office/drawing/2014/main" id="{F1895DC3-3978-7953-DC67-048EB6A80548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42E911FF-46F4-1F6F-8914-F9866A36B627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62042E61-68BB-5602-60EC-6C5EF27BF547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F30702CD-02D8-6A89-6B0C-29D58DA3E980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5FB20AAA-5D5E-580F-20CB-B7BB463C5FE4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448E248B-5068-A915-01F4-B58F0E5539E4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C15B4444-DFB4-8C7A-A3B4-607C2E988BAA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5E5BF563-0EE0-1B4F-C9EF-1D77F5252C9F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A7978C92-AC8E-1E53-80B5-C3DF2EBAA42E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B3EEDFC3-CB04-0343-69A5-2AF512494FC6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69AEED8E-AD1B-B093-0899-8AA893FF063D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40777049-97F8-C1AA-20CD-DF38C8B0F8BD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BA78A202-28EC-04CA-09CB-61BA8029A8F5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98D0B701-E8C6-9708-79C5-8E22C3A50949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9791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0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04269-9663-1046-9F90-CD92FEB8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5" name="Graphic 6">
            <a:extLst>
              <a:ext uri="{FF2B5EF4-FFF2-40B4-BE49-F238E27FC236}">
                <a16:creationId xmlns:a16="http://schemas.microsoft.com/office/drawing/2014/main" id="{3EDE633D-B51F-CF69-3ACA-8A5427CA6D63}"/>
              </a:ext>
            </a:extLst>
          </p:cNvPr>
          <p:cNvGrpSpPr/>
          <p:nvPr userDrawn="1"/>
        </p:nvGrpSpPr>
        <p:grpSpPr>
          <a:xfrm>
            <a:off x="10262258" y="6336405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01D15F7A-880E-4BC0-1A63-5F2E8F323BE5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2FA6581A-1C77-2274-21C2-D55F74C58C6F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1E82789C-9FF4-D6DB-7672-42A9E6DD70CF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81FFBD48-7729-E0B5-4342-B87F58132667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9EE341BA-2842-AF35-3993-AC74C5F5C2AE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DF0FC65D-BD28-5111-2BFA-67350B1D530C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2116A005-071F-2054-E94A-C1657B9456F2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A4E023C2-7197-B47C-D701-31644DBAC6FE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863E9611-2A28-8311-490A-4F7468599D8A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9F0E8A4C-4DFF-F4D6-F48A-5422FDE9191D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7B979D3A-CC03-391A-4D8A-49AA6875D950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EB0D0E3F-8825-A43B-939E-682FCD96D5C5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DE019799-4B0F-1150-C2E8-4DE4EF85CC41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4B9E88E6-867E-7507-2409-148AEC86CC3A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9FB94EEF-A8E2-94CA-90FE-CED982872FE8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6946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687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3888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8688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04269-9663-1046-9F90-CD92FEB8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5" name="Graphic 6">
            <a:extLst>
              <a:ext uri="{FF2B5EF4-FFF2-40B4-BE49-F238E27FC236}">
                <a16:creationId xmlns:a16="http://schemas.microsoft.com/office/drawing/2014/main" id="{4DB555D0-8FA4-79B0-D344-43EF445EFD0D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D36F5BCE-EE5B-CC16-0817-D7E2B2882414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ABF1763C-6FD4-3A30-F91A-04DA6D99795A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D5ED4498-EB77-E8BE-31DA-0872FDD85FEB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1458F3C7-F33C-2B63-C920-829482C3501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8D071A38-2D37-81B6-004D-9840CE12DA42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9AEBFFE3-D832-5FA2-8F34-D6C82A74755C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601CAA41-20FD-0E5D-D1A5-CD95B86B88EE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8F5A4DE6-1A4D-E146-A810-6B14E512A04F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60DEF797-22D7-0820-1902-4F6C14AAE033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1F8EA1A3-5BF8-0A54-BAE7-37E77CF16172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20F87DE9-D623-7F1F-8F2A-AB6E5635AFC0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86A9F0D6-53E1-269F-230D-73EF848297C3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62BC8455-41DB-99C7-8C25-ADC963AB129D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8982F9F4-2CBD-D916-3AB5-D0682C5697B3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642D502B-6F34-9212-85C0-C5C924712734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62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FE5D22-972C-474E-AE6B-5E177519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1E0E84-F764-DD45-8F3D-3C078432896D}"/>
              </a:ext>
            </a:extLst>
          </p:cNvPr>
          <p:cNvGrpSpPr/>
          <p:nvPr userDrawn="1"/>
        </p:nvGrpSpPr>
        <p:grpSpPr>
          <a:xfrm>
            <a:off x="1163620" y="1249355"/>
            <a:ext cx="9888008" cy="4359290"/>
            <a:chOff x="1163620" y="1249355"/>
            <a:chExt cx="7320850" cy="435929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71B615E-4E54-D44D-80F4-49725277C267}"/>
                </a:ext>
              </a:extLst>
            </p:cNvPr>
            <p:cNvGrpSpPr/>
            <p:nvPr userDrawn="1"/>
          </p:nvGrpSpPr>
          <p:grpSpPr>
            <a:xfrm>
              <a:off x="3542044" y="1249355"/>
              <a:ext cx="2553956" cy="4359290"/>
              <a:chOff x="3518453" y="1258957"/>
              <a:chExt cx="2553956" cy="435929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0F6F0197-1C38-9B4F-8545-89433BAEB042}"/>
                  </a:ext>
                </a:extLst>
              </p:cNvPr>
              <p:cNvGrpSpPr/>
              <p:nvPr userDrawn="1"/>
            </p:nvGrpSpPr>
            <p:grpSpPr>
              <a:xfrm>
                <a:off x="3518453" y="1258957"/>
                <a:ext cx="0" cy="4359290"/>
                <a:chOff x="3518453" y="1258957"/>
                <a:chExt cx="0" cy="4359290"/>
              </a:xfrm>
            </p:grpSpPr>
            <p:cxnSp>
              <p:nvCxnSpPr>
                <p:cNvPr id="6" name="Straight Connector 5">
                  <a:extLst>
                    <a:ext uri="{FF2B5EF4-FFF2-40B4-BE49-F238E27FC236}">
                      <a16:creationId xmlns:a16="http://schemas.microsoft.com/office/drawing/2014/main" id="{75AD8815-B71C-8440-BED0-E04C7F057169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518453" y="125895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1126A3BD-8709-FA47-827C-010A14B7308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518453" y="2815802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971AE315-ADA8-2444-810E-E9F71C0CF78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518453" y="437264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9431FC2-1773-2142-96C5-42C1488B1932}"/>
                  </a:ext>
                </a:extLst>
              </p:cNvPr>
              <p:cNvGrpSpPr/>
              <p:nvPr userDrawn="1"/>
            </p:nvGrpSpPr>
            <p:grpSpPr>
              <a:xfrm>
                <a:off x="6072409" y="1258957"/>
                <a:ext cx="0" cy="4359290"/>
                <a:chOff x="6072467" y="1258957"/>
                <a:chExt cx="0" cy="4359290"/>
              </a:xfrm>
            </p:grpSpPr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60A1ECAA-C37B-4F40-8132-C33897383D8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6072467" y="125895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8C06AF65-4D55-2B4B-BDCC-D88EAC09B1E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6072467" y="2815802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00FB4BAF-2A6A-794D-85DA-D97F626AA56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6072467" y="437264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AE28657-F727-7141-B753-370E0AEB35C5}"/>
                </a:ext>
              </a:extLst>
            </p:cNvPr>
            <p:cNvGrpSpPr/>
            <p:nvPr userDrawn="1"/>
          </p:nvGrpSpPr>
          <p:grpSpPr>
            <a:xfrm>
              <a:off x="1163620" y="2690567"/>
              <a:ext cx="7320850" cy="1545021"/>
              <a:chOff x="1163620" y="2690567"/>
              <a:chExt cx="7320850" cy="1545021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74AF3A70-F39B-1940-AC74-4B5C13D1FFA4}"/>
                  </a:ext>
                </a:extLst>
              </p:cNvPr>
              <p:cNvGrpSpPr/>
              <p:nvPr userDrawn="1"/>
            </p:nvGrpSpPr>
            <p:grpSpPr>
              <a:xfrm>
                <a:off x="1163620" y="2690567"/>
                <a:ext cx="7320850" cy="0"/>
                <a:chOff x="1131683" y="2700929"/>
                <a:chExt cx="7365054" cy="0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71A41439-377D-3C46-BD54-A1435A62647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1131683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4EAF4280-471E-2944-A122-CA4F14B5E5A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3690952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65E585F6-76AB-AB40-96B0-3C65D58AB3C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6250221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2F0CEAA8-7B2D-AA40-AC0D-192A6B89EFE8}"/>
                  </a:ext>
                </a:extLst>
              </p:cNvPr>
              <p:cNvGrpSpPr/>
              <p:nvPr userDrawn="1"/>
            </p:nvGrpSpPr>
            <p:grpSpPr>
              <a:xfrm>
                <a:off x="1163620" y="4235588"/>
                <a:ext cx="7320850" cy="0"/>
                <a:chOff x="1131683" y="2700929"/>
                <a:chExt cx="7365054" cy="0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64048A3-A63F-8447-919E-23F026B9DA4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1131683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B38B4EE-36CA-4646-B6D8-B1C254F4417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3690952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1CAFB4F2-F8A3-8448-95A5-A388945D6ED8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6250221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4ADB0390-5325-0848-BF13-5B7E78EA04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962" y="1249363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41" name="Picture Placeholder 38">
            <a:extLst>
              <a:ext uri="{FF2B5EF4-FFF2-40B4-BE49-F238E27FC236}">
                <a16:creationId xmlns:a16="http://schemas.microsoft.com/office/drawing/2014/main" id="{CBC8A579-A483-4C46-A1A6-23FF752589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63638" y="2839728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42" name="Picture Placeholder 38">
            <a:extLst>
              <a:ext uri="{FF2B5EF4-FFF2-40B4-BE49-F238E27FC236}">
                <a16:creationId xmlns:a16="http://schemas.microsoft.com/office/drawing/2014/main" id="{3FA07C50-7CDF-224A-841D-35B40290337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87962" y="4370935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3" name="Picture Placeholder 38">
            <a:extLst>
              <a:ext uri="{FF2B5EF4-FFF2-40B4-BE49-F238E27FC236}">
                <a16:creationId xmlns:a16="http://schemas.microsoft.com/office/drawing/2014/main" id="{962B0C51-3898-8F40-8E43-73DBBD71F1C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05855" y="2839728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1909682-8BA0-5D4E-852C-43EEC395C2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638" y="1253242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6" name="Text Placeholder 44">
            <a:extLst>
              <a:ext uri="{FF2B5EF4-FFF2-40B4-BE49-F238E27FC236}">
                <a16:creationId xmlns:a16="http://schemas.microsoft.com/office/drawing/2014/main" id="{A5DC8E35-3AAE-5D4C-840E-C76BDEBAA9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3638" y="4370935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7" name="Text Placeholder 44">
            <a:extLst>
              <a:ext uri="{FF2B5EF4-FFF2-40B4-BE49-F238E27FC236}">
                <a16:creationId xmlns:a16="http://schemas.microsoft.com/office/drawing/2014/main" id="{E45592E5-4C70-9442-8C13-E261CA9277C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87962" y="2843607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8" name="Text Placeholder 44">
            <a:extLst>
              <a:ext uri="{FF2B5EF4-FFF2-40B4-BE49-F238E27FC236}">
                <a16:creationId xmlns:a16="http://schemas.microsoft.com/office/drawing/2014/main" id="{AA7C1442-6A81-DC44-B412-254AEC3F03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005855" y="1253242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9" name="Text Placeholder 44">
            <a:extLst>
              <a:ext uri="{FF2B5EF4-FFF2-40B4-BE49-F238E27FC236}">
                <a16:creationId xmlns:a16="http://schemas.microsoft.com/office/drawing/2014/main" id="{FA7432F3-37FB-2549-B0B3-82E0FB92E12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05855" y="4370935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aphic 6">
            <a:extLst>
              <a:ext uri="{FF2B5EF4-FFF2-40B4-BE49-F238E27FC236}">
                <a16:creationId xmlns:a16="http://schemas.microsoft.com/office/drawing/2014/main" id="{F5831198-E23B-3B33-5FFC-422F087F62C5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4" name="Graphic 6">
              <a:extLst>
                <a:ext uri="{FF2B5EF4-FFF2-40B4-BE49-F238E27FC236}">
                  <a16:creationId xmlns:a16="http://schemas.microsoft.com/office/drawing/2014/main" id="{DDD341FC-A596-10DD-6D28-619613C2B74F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72935067-0460-826F-C099-FD620C96CCD7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C1910B0C-3081-CF0C-F448-2FC7F837C9EE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9D354275-AF3B-4D07-86F6-69EDB9098BE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7A17040C-B5AF-9DB4-DA8E-C3C3C71333DF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22AFA086-0CD6-7F35-EAAB-80B09E820B1C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2D33363B-8E34-1606-13B9-B00314D7C93B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02616A40-303A-113A-4776-BC198E13EB95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9A3A70B3-E431-C77E-C651-C01906F24251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D55F76F2-3081-3366-A943-A9619A51EB18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839C2945-0272-A762-C38B-C8C300BCFC22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4" name="Graphic 6">
              <a:extLst>
                <a:ext uri="{FF2B5EF4-FFF2-40B4-BE49-F238E27FC236}">
                  <a16:creationId xmlns:a16="http://schemas.microsoft.com/office/drawing/2014/main" id="{317B8841-AFEB-73F7-7862-4C6BF0EB73D9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14B62C5C-2CE0-C559-1286-B110EB4E0C89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46CA954A-E1F6-A22E-BF68-D57550731EFB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135C3A21-E962-4473-34D4-A790414C5605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680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835B-3976-1542-8BA0-5839E11C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9801230" cy="11592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122FC-F193-8440-9067-B0BCBA66F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31" y="1800000"/>
            <a:ext cx="9801230" cy="4351338"/>
          </a:xfrm>
        </p:spPr>
        <p:txBody>
          <a:bodyPr/>
          <a:lstStyle>
            <a:lvl1pPr marL="0" indent="0">
              <a:buNone/>
              <a:defRPr sz="1600"/>
            </a:lvl1pPr>
            <a:lvl6pPr>
              <a:lnSpc>
                <a:spcPct val="100000"/>
              </a:lnSpc>
              <a:defRPr sz="1600"/>
            </a:lvl6pPr>
            <a:lvl7pPr>
              <a:lnSpc>
                <a:spcPct val="100000"/>
              </a:lnSpc>
              <a:defRPr sz="1600"/>
            </a:lvl7pPr>
            <a:lvl8pPr>
              <a:lnSpc>
                <a:spcPct val="100000"/>
              </a:lnSpc>
              <a:defRPr sz="1600"/>
            </a:lvl8pPr>
            <a:lvl9pPr marL="3657600" indent="0">
              <a:lnSpc>
                <a:spcPct val="100000"/>
              </a:lnSpc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E6E88-75BE-6E42-83C7-A638E8EC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4" name="Graphic 6">
            <a:extLst>
              <a:ext uri="{FF2B5EF4-FFF2-40B4-BE49-F238E27FC236}">
                <a16:creationId xmlns:a16="http://schemas.microsoft.com/office/drawing/2014/main" id="{30C51236-BDDD-1060-8A0F-289E9C8BB3E4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191059BA-4AFE-9127-3B05-098BB772766D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3A7585E7-8537-5ECD-F021-EF471EE70E9A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9C1EBA91-007D-493A-C9AD-ADB3B2FD6936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8560FE05-AFE1-C4E4-8113-BD1CDA37F5A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4D88B821-C5AB-8C95-05E6-FE6C746B711C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BDA85DBD-42B3-54C8-D265-B7B786A7F4F5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40194C80-38B8-4733-D0DD-E838EDCE26B4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04E403B3-B301-3A56-B99C-CF569E6ABBC1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62DAD903-D3E8-C631-E4F5-25D16F9E9D04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CEC96213-8999-60D5-47E1-7D9B992C0AC5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627EDFB9-4AD6-58A3-EF6B-4B21EB152DAF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ADCBEFF7-E590-65FD-667D-21CFC925652F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16AB51ED-4A01-64EA-C202-D7D8AF2F0AD4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DD187931-4B89-E767-1341-D35560B76405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CE134108-5C7E-D016-7B7A-CC38BDFA5EFC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0506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lppa_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CFEF7865-6EA8-814F-AFAD-2EDC79CB8D9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C302F5-EBB5-7642-951E-26C579744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430346"/>
            <a:ext cx="5058253" cy="2387600"/>
          </a:xfrm>
        </p:spPr>
        <p:txBody>
          <a:bodyPr anchor="b">
            <a:noAutofit/>
          </a:bodyPr>
          <a:lstStyle>
            <a:lvl1pPr algn="l">
              <a:defRPr sz="31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A0243A-CC83-9642-9BA6-2E6263E94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00" y="4910022"/>
            <a:ext cx="5058253" cy="1327266"/>
          </a:xfrm>
        </p:spPr>
        <p:txBody>
          <a:bodyPr>
            <a:noAutofit/>
          </a:bodyPr>
          <a:lstStyle>
            <a:lvl1pPr marL="0" indent="0" algn="l">
              <a:buNone/>
              <a:defRPr sz="18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6970E44-BF33-0909-EA6F-0EDE39CF8A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9087" y="633060"/>
            <a:ext cx="3865889" cy="90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74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lppa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0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D76628E-C23D-6846-910B-A941230A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72985" y="6356088"/>
            <a:ext cx="6846029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D0E33B4-308D-C1E7-68C1-47CDE6FA7C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39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lppa_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687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3888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8688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A0A4F0F-51E0-654B-9738-6B8B067C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8108" y="6359354"/>
            <a:ext cx="5755783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5FB8E6A-87C1-EF45-38C7-045CE22681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96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835B-3976-1542-8BA0-5839E11C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9801230" cy="11592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122FC-F193-8440-9067-B0BCBA66F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31" y="1800000"/>
            <a:ext cx="9801230" cy="435133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F50758E-52E8-C046-9682-17BE917D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6926" y="6369012"/>
            <a:ext cx="7338149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04D132E-C841-EEC5-AF2E-79E3ACFF79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06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lppa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8FC6-76EC-984E-9773-C5DBB6E0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000" y="1404000"/>
            <a:ext cx="7632000" cy="4050000"/>
          </a:xfrm>
        </p:spPr>
        <p:txBody>
          <a:bodyPr lIns="90000" anchor="ctr">
            <a:noAutofit/>
          </a:bodyPr>
          <a:lstStyle>
            <a:lvl1pPr algn="ctr"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207F5ACD-FA2B-2349-8063-AC6D04D5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6926" y="6369012"/>
            <a:ext cx="7338149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5117F92-90B0-C5DF-1E54-AE5D4EA043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363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pohja otsikkko ja teksti_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33825">
              <a:spcBef>
                <a:spcPts val="140"/>
              </a:spcBef>
            </a:pPr>
            <a:fld id="{81D60167-4931-47E6-BA6A-407CBD079E47}" type="slidenum">
              <a:rPr lang="uk-UA" smtClean="0"/>
              <a:pPr marL="33825">
                <a:spcBef>
                  <a:spcPts val="140"/>
                </a:spcBef>
              </a:pPr>
              <a:t>‹#›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1301294" y="1415262"/>
            <a:ext cx="9589411" cy="441104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01294" y="552231"/>
            <a:ext cx="9589411" cy="863031"/>
          </a:xfrm>
        </p:spPr>
        <p:txBody>
          <a:bodyPr>
            <a:normAutofit/>
          </a:bodyPr>
          <a:lstStyle>
            <a:lvl1pPr algn="l">
              <a:defRPr sz="3196"/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01368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aphic 6">
            <a:extLst>
              <a:ext uri="{FF2B5EF4-FFF2-40B4-BE49-F238E27FC236}">
                <a16:creationId xmlns:a16="http://schemas.microsoft.com/office/drawing/2014/main" id="{472E9CE0-35C1-1C45-9C3F-842977108AC0}"/>
              </a:ext>
            </a:extLst>
          </p:cNvPr>
          <p:cNvGrpSpPr/>
          <p:nvPr userDrawn="1"/>
        </p:nvGrpSpPr>
        <p:grpSpPr>
          <a:xfrm>
            <a:off x="4178826" y="2789656"/>
            <a:ext cx="3834349" cy="933249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6EAAE791-1B0E-3947-8AB5-56AD27B846EF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83C84BB0-E1AB-BD4B-BE3D-34931D026D93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C1C1278D-C74D-B346-8E8D-A09E98988F8C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3" name="Graphic 6">
              <a:extLst>
                <a:ext uri="{FF2B5EF4-FFF2-40B4-BE49-F238E27FC236}">
                  <a16:creationId xmlns:a16="http://schemas.microsoft.com/office/drawing/2014/main" id="{0675E5AC-150C-354E-AEC3-7C5BECF8D3C2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4" name="Graphic 6">
              <a:extLst>
                <a:ext uri="{FF2B5EF4-FFF2-40B4-BE49-F238E27FC236}">
                  <a16:creationId xmlns:a16="http://schemas.microsoft.com/office/drawing/2014/main" id="{44FD27B6-58C0-244D-BAF2-8AD097204A06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5" name="Graphic 6">
              <a:extLst>
                <a:ext uri="{FF2B5EF4-FFF2-40B4-BE49-F238E27FC236}">
                  <a16:creationId xmlns:a16="http://schemas.microsoft.com/office/drawing/2014/main" id="{747F68FB-032B-C545-8264-840CC6422B67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7" name="Graphic 6">
              <a:extLst>
                <a:ext uri="{FF2B5EF4-FFF2-40B4-BE49-F238E27FC236}">
                  <a16:creationId xmlns:a16="http://schemas.microsoft.com/office/drawing/2014/main" id="{1B732F8E-8F0D-1247-897A-8FEE01A2EC3F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EEA561BF-1E98-2D4E-B7CF-2B6D59E7EF72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9" name="Graphic 6">
              <a:extLst>
                <a:ext uri="{FF2B5EF4-FFF2-40B4-BE49-F238E27FC236}">
                  <a16:creationId xmlns:a16="http://schemas.microsoft.com/office/drawing/2014/main" id="{FF5FEEB1-DDE0-BC46-87A8-D447DDE36CA1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0" name="Graphic 6">
              <a:extLst>
                <a:ext uri="{FF2B5EF4-FFF2-40B4-BE49-F238E27FC236}">
                  <a16:creationId xmlns:a16="http://schemas.microsoft.com/office/drawing/2014/main" id="{18A06C7E-B195-6847-BF36-8ED0A2FA0B18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1" name="Graphic 6">
              <a:extLst>
                <a:ext uri="{FF2B5EF4-FFF2-40B4-BE49-F238E27FC236}">
                  <a16:creationId xmlns:a16="http://schemas.microsoft.com/office/drawing/2014/main" id="{4989BF8A-7020-C044-B986-639D3E0E90E8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2" name="Graphic 6">
              <a:extLst>
                <a:ext uri="{FF2B5EF4-FFF2-40B4-BE49-F238E27FC236}">
                  <a16:creationId xmlns:a16="http://schemas.microsoft.com/office/drawing/2014/main" id="{1FEAB332-B35C-E249-A8FF-3A6E7372FE97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C1E74708-1FAC-6C44-85FA-1A86F80A4906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68CDEB16-9134-AB48-B40F-85C3FC8D77AE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AE93F489-EB43-854B-A53A-63A9557FFB0B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7ED704-6415-CB4F-BA9D-E9968E03D8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38193" y="6369012"/>
            <a:ext cx="6915615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2969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BCC1A707-E998-2C44-BCC4-976CCE53557C}"/>
              </a:ext>
            </a:extLst>
          </p:cNvPr>
          <p:cNvSpPr/>
          <p:nvPr userDrawn="1"/>
        </p:nvSpPr>
        <p:spPr>
          <a:xfrm>
            <a:off x="623888" y="620713"/>
            <a:ext cx="10944225" cy="5616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D5421308-D87A-B74D-A737-F75F2FB342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3888" y="620713"/>
            <a:ext cx="10944225" cy="5616575"/>
          </a:xfrm>
          <a:custGeom>
            <a:avLst/>
            <a:gdLst>
              <a:gd name="connsiteX0" fmla="*/ 5460581 w 10944225"/>
              <a:gd name="connsiteY0" fmla="*/ 2756997 h 5616575"/>
              <a:gd name="connsiteX1" fmla="*/ 5495490 w 10944225"/>
              <a:gd name="connsiteY1" fmla="*/ 2845747 h 5616575"/>
              <a:gd name="connsiteX2" fmla="*/ 5425291 w 10944225"/>
              <a:gd name="connsiteY2" fmla="*/ 2845747 h 5616575"/>
              <a:gd name="connsiteX3" fmla="*/ 5088107 w 10944225"/>
              <a:gd name="connsiteY3" fmla="*/ 2739412 h 5616575"/>
              <a:gd name="connsiteX4" fmla="*/ 5136575 w 10944225"/>
              <a:gd name="connsiteY4" fmla="*/ 2739412 h 5616575"/>
              <a:gd name="connsiteX5" fmla="*/ 5216658 w 10944225"/>
              <a:gd name="connsiteY5" fmla="*/ 2818989 h 5616575"/>
              <a:gd name="connsiteX6" fmla="*/ 5136575 w 10944225"/>
              <a:gd name="connsiteY6" fmla="*/ 2898566 h 5616575"/>
              <a:gd name="connsiteX7" fmla="*/ 5088107 w 10944225"/>
              <a:gd name="connsiteY7" fmla="*/ 2898566 h 5616575"/>
              <a:gd name="connsiteX8" fmla="*/ 7253386 w 10944225"/>
              <a:gd name="connsiteY8" fmla="*/ 2734288 h 5616575"/>
              <a:gd name="connsiteX9" fmla="*/ 7339742 w 10944225"/>
              <a:gd name="connsiteY9" fmla="*/ 2818989 h 5616575"/>
              <a:gd name="connsiteX10" fmla="*/ 7253386 w 10944225"/>
              <a:gd name="connsiteY10" fmla="*/ 2903691 h 5616575"/>
              <a:gd name="connsiteX11" fmla="*/ 7166715 w 10944225"/>
              <a:gd name="connsiteY11" fmla="*/ 2818989 h 5616575"/>
              <a:gd name="connsiteX12" fmla="*/ 7253386 w 10944225"/>
              <a:gd name="connsiteY12" fmla="*/ 2734288 h 5616575"/>
              <a:gd name="connsiteX13" fmla="*/ 6840554 w 10944225"/>
              <a:gd name="connsiteY13" fmla="*/ 2687351 h 5616575"/>
              <a:gd name="connsiteX14" fmla="*/ 6840554 w 10944225"/>
              <a:gd name="connsiteY14" fmla="*/ 2738652 h 5616575"/>
              <a:gd name="connsiteX15" fmla="*/ 6918040 w 10944225"/>
              <a:gd name="connsiteY15" fmla="*/ 2738652 h 5616575"/>
              <a:gd name="connsiteX16" fmla="*/ 6918040 w 10944225"/>
              <a:gd name="connsiteY16" fmla="*/ 2950691 h 5616575"/>
              <a:gd name="connsiteX17" fmla="*/ 6966191 w 10944225"/>
              <a:gd name="connsiteY17" fmla="*/ 2950691 h 5616575"/>
              <a:gd name="connsiteX18" fmla="*/ 6966191 w 10944225"/>
              <a:gd name="connsiteY18" fmla="*/ 2738652 h 5616575"/>
              <a:gd name="connsiteX19" fmla="*/ 7043676 w 10944225"/>
              <a:gd name="connsiteY19" fmla="*/ 2738652 h 5616575"/>
              <a:gd name="connsiteX20" fmla="*/ 7043676 w 10944225"/>
              <a:gd name="connsiteY20" fmla="*/ 2687351 h 5616575"/>
              <a:gd name="connsiteX21" fmla="*/ 6569070 w 10944225"/>
              <a:gd name="connsiteY21" fmla="*/ 2687351 h 5616575"/>
              <a:gd name="connsiteX22" fmla="*/ 6569070 w 10944225"/>
              <a:gd name="connsiteY22" fmla="*/ 2738652 h 5616575"/>
              <a:gd name="connsiteX23" fmla="*/ 6646619 w 10944225"/>
              <a:gd name="connsiteY23" fmla="*/ 2738652 h 5616575"/>
              <a:gd name="connsiteX24" fmla="*/ 6646619 w 10944225"/>
              <a:gd name="connsiteY24" fmla="*/ 2950691 h 5616575"/>
              <a:gd name="connsiteX25" fmla="*/ 6694707 w 10944225"/>
              <a:gd name="connsiteY25" fmla="*/ 2950691 h 5616575"/>
              <a:gd name="connsiteX26" fmla="*/ 6694707 w 10944225"/>
              <a:gd name="connsiteY26" fmla="*/ 2738652 h 5616575"/>
              <a:gd name="connsiteX27" fmla="*/ 6772255 w 10944225"/>
              <a:gd name="connsiteY27" fmla="*/ 2738652 h 5616575"/>
              <a:gd name="connsiteX28" fmla="*/ 6772255 w 10944225"/>
              <a:gd name="connsiteY28" fmla="*/ 2687351 h 5616575"/>
              <a:gd name="connsiteX29" fmla="*/ 6426201 w 10944225"/>
              <a:gd name="connsiteY29" fmla="*/ 2687351 h 5616575"/>
              <a:gd name="connsiteX30" fmla="*/ 6426201 w 10944225"/>
              <a:gd name="connsiteY30" fmla="*/ 2950691 h 5616575"/>
              <a:gd name="connsiteX31" fmla="*/ 6474351 w 10944225"/>
              <a:gd name="connsiteY31" fmla="*/ 2950691 h 5616575"/>
              <a:gd name="connsiteX32" fmla="*/ 6474351 w 10944225"/>
              <a:gd name="connsiteY32" fmla="*/ 2687351 h 5616575"/>
              <a:gd name="connsiteX33" fmla="*/ 6256912 w 10944225"/>
              <a:gd name="connsiteY33" fmla="*/ 2687351 h 5616575"/>
              <a:gd name="connsiteX34" fmla="*/ 6256912 w 10944225"/>
              <a:gd name="connsiteY34" fmla="*/ 2950691 h 5616575"/>
              <a:gd name="connsiteX35" fmla="*/ 6305062 w 10944225"/>
              <a:gd name="connsiteY35" fmla="*/ 2950691 h 5616575"/>
              <a:gd name="connsiteX36" fmla="*/ 6305062 w 10944225"/>
              <a:gd name="connsiteY36" fmla="*/ 2687351 h 5616575"/>
              <a:gd name="connsiteX37" fmla="*/ 6019957 w 10944225"/>
              <a:gd name="connsiteY37" fmla="*/ 2687351 h 5616575"/>
              <a:gd name="connsiteX38" fmla="*/ 6019957 w 10944225"/>
              <a:gd name="connsiteY38" fmla="*/ 2950691 h 5616575"/>
              <a:gd name="connsiteX39" fmla="*/ 6159531 w 10944225"/>
              <a:gd name="connsiteY39" fmla="*/ 2950691 h 5616575"/>
              <a:gd name="connsiteX40" fmla="*/ 6159531 w 10944225"/>
              <a:gd name="connsiteY40" fmla="*/ 2898566 h 5616575"/>
              <a:gd name="connsiteX41" fmla="*/ 6068108 w 10944225"/>
              <a:gd name="connsiteY41" fmla="*/ 2898566 h 5616575"/>
              <a:gd name="connsiteX42" fmla="*/ 6068108 w 10944225"/>
              <a:gd name="connsiteY42" fmla="*/ 2687351 h 5616575"/>
              <a:gd name="connsiteX43" fmla="*/ 5679859 w 10944225"/>
              <a:gd name="connsiteY43" fmla="*/ 2687351 h 5616575"/>
              <a:gd name="connsiteX44" fmla="*/ 5679859 w 10944225"/>
              <a:gd name="connsiteY44" fmla="*/ 2950691 h 5616575"/>
              <a:gd name="connsiteX45" fmla="*/ 5727947 w 10944225"/>
              <a:gd name="connsiteY45" fmla="*/ 2950691 h 5616575"/>
              <a:gd name="connsiteX46" fmla="*/ 5727947 w 10944225"/>
              <a:gd name="connsiteY46" fmla="*/ 2773128 h 5616575"/>
              <a:gd name="connsiteX47" fmla="*/ 5850289 w 10944225"/>
              <a:gd name="connsiteY47" fmla="*/ 2950691 h 5616575"/>
              <a:gd name="connsiteX48" fmla="*/ 5898756 w 10944225"/>
              <a:gd name="connsiteY48" fmla="*/ 2950691 h 5616575"/>
              <a:gd name="connsiteX49" fmla="*/ 5898756 w 10944225"/>
              <a:gd name="connsiteY49" fmla="*/ 2687351 h 5616575"/>
              <a:gd name="connsiteX50" fmla="*/ 5850669 w 10944225"/>
              <a:gd name="connsiteY50" fmla="*/ 2687351 h 5616575"/>
              <a:gd name="connsiteX51" fmla="*/ 5850669 w 10944225"/>
              <a:gd name="connsiteY51" fmla="*/ 2865926 h 5616575"/>
              <a:gd name="connsiteX52" fmla="*/ 5727947 w 10944225"/>
              <a:gd name="connsiteY52" fmla="*/ 2687351 h 5616575"/>
              <a:gd name="connsiteX53" fmla="*/ 5436316 w 10944225"/>
              <a:gd name="connsiteY53" fmla="*/ 2687351 h 5616575"/>
              <a:gd name="connsiteX54" fmla="*/ 5332347 w 10944225"/>
              <a:gd name="connsiteY54" fmla="*/ 2950691 h 5616575"/>
              <a:gd name="connsiteX55" fmla="*/ 5384109 w 10944225"/>
              <a:gd name="connsiteY55" fmla="*/ 2950691 h 5616575"/>
              <a:gd name="connsiteX56" fmla="*/ 5405397 w 10944225"/>
              <a:gd name="connsiteY56" fmla="*/ 2896796 h 5616575"/>
              <a:gd name="connsiteX57" fmla="*/ 5515575 w 10944225"/>
              <a:gd name="connsiteY57" fmla="*/ 2896796 h 5616575"/>
              <a:gd name="connsiteX58" fmla="*/ 5536863 w 10944225"/>
              <a:gd name="connsiteY58" fmla="*/ 2950691 h 5616575"/>
              <a:gd name="connsiteX59" fmla="*/ 5587548 w 10944225"/>
              <a:gd name="connsiteY59" fmla="*/ 2950691 h 5616575"/>
              <a:gd name="connsiteX60" fmla="*/ 5483580 w 10944225"/>
              <a:gd name="connsiteY60" fmla="*/ 2687351 h 5616575"/>
              <a:gd name="connsiteX61" fmla="*/ 5039956 w 10944225"/>
              <a:gd name="connsiteY61" fmla="*/ 2687351 h 5616575"/>
              <a:gd name="connsiteX62" fmla="*/ 5039956 w 10944225"/>
              <a:gd name="connsiteY62" fmla="*/ 2950691 h 5616575"/>
              <a:gd name="connsiteX63" fmla="*/ 5122636 w 10944225"/>
              <a:gd name="connsiteY63" fmla="*/ 2950691 h 5616575"/>
              <a:gd name="connsiteX64" fmla="*/ 5265886 w 10944225"/>
              <a:gd name="connsiteY64" fmla="*/ 2818989 h 5616575"/>
              <a:gd name="connsiteX65" fmla="*/ 5122636 w 10944225"/>
              <a:gd name="connsiteY65" fmla="*/ 2687351 h 5616575"/>
              <a:gd name="connsiteX66" fmla="*/ 4733246 w 10944225"/>
              <a:gd name="connsiteY66" fmla="*/ 2687351 h 5616575"/>
              <a:gd name="connsiteX67" fmla="*/ 4817003 w 10944225"/>
              <a:gd name="connsiteY67" fmla="*/ 2840623 h 5616575"/>
              <a:gd name="connsiteX68" fmla="*/ 4817003 w 10944225"/>
              <a:gd name="connsiteY68" fmla="*/ 2950691 h 5616575"/>
              <a:gd name="connsiteX69" fmla="*/ 4865155 w 10944225"/>
              <a:gd name="connsiteY69" fmla="*/ 2950691 h 5616575"/>
              <a:gd name="connsiteX70" fmla="*/ 4865155 w 10944225"/>
              <a:gd name="connsiteY70" fmla="*/ 2840623 h 5616575"/>
              <a:gd name="connsiteX71" fmla="*/ 4948152 w 10944225"/>
              <a:gd name="connsiteY71" fmla="*/ 2687351 h 5616575"/>
              <a:gd name="connsiteX72" fmla="*/ 4893792 w 10944225"/>
              <a:gd name="connsiteY72" fmla="*/ 2687351 h 5616575"/>
              <a:gd name="connsiteX73" fmla="*/ 4840128 w 10944225"/>
              <a:gd name="connsiteY73" fmla="*/ 2784894 h 5616575"/>
              <a:gd name="connsiteX74" fmla="*/ 4786529 w 10944225"/>
              <a:gd name="connsiteY74" fmla="*/ 2687351 h 5616575"/>
              <a:gd name="connsiteX75" fmla="*/ 7253386 w 10944225"/>
              <a:gd name="connsiteY75" fmla="*/ 2682164 h 5616575"/>
              <a:gd name="connsiteX76" fmla="*/ 7117486 w 10944225"/>
              <a:gd name="connsiteY76" fmla="*/ 2818989 h 5616575"/>
              <a:gd name="connsiteX77" fmla="*/ 7253386 w 10944225"/>
              <a:gd name="connsiteY77" fmla="*/ 2955815 h 5616575"/>
              <a:gd name="connsiteX78" fmla="*/ 7389287 w 10944225"/>
              <a:gd name="connsiteY78" fmla="*/ 2818989 h 5616575"/>
              <a:gd name="connsiteX79" fmla="*/ 7253386 w 10944225"/>
              <a:gd name="connsiteY79" fmla="*/ 2682164 h 5616575"/>
              <a:gd name="connsiteX80" fmla="*/ 4585941 w 10944225"/>
              <a:gd name="connsiteY80" fmla="*/ 2682164 h 5616575"/>
              <a:gd name="connsiteX81" fmla="*/ 4512827 w 10944225"/>
              <a:gd name="connsiteY81" fmla="*/ 2747445 h 5616575"/>
              <a:gd name="connsiteX82" fmla="*/ 4538550 w 10944225"/>
              <a:gd name="connsiteY82" fmla="*/ 2801721 h 5616575"/>
              <a:gd name="connsiteX83" fmla="*/ 4598042 w 10944225"/>
              <a:gd name="connsiteY83" fmla="*/ 2852706 h 5616575"/>
              <a:gd name="connsiteX84" fmla="*/ 4617113 w 10944225"/>
              <a:gd name="connsiteY84" fmla="*/ 2882057 h 5616575"/>
              <a:gd name="connsiteX85" fmla="*/ 4588475 w 10944225"/>
              <a:gd name="connsiteY85" fmla="*/ 2903691 h 5616575"/>
              <a:gd name="connsiteX86" fmla="*/ 4518339 w 10944225"/>
              <a:gd name="connsiteY86" fmla="*/ 2865167 h 5616575"/>
              <a:gd name="connsiteX87" fmla="*/ 4504021 w 10944225"/>
              <a:gd name="connsiteY87" fmla="*/ 2910650 h 5616575"/>
              <a:gd name="connsiteX88" fmla="*/ 4585941 w 10944225"/>
              <a:gd name="connsiteY88" fmla="*/ 2955752 h 5616575"/>
              <a:gd name="connsiteX89" fmla="*/ 4666024 w 10944225"/>
              <a:gd name="connsiteY89" fmla="*/ 2881298 h 5616575"/>
              <a:gd name="connsiteX90" fmla="*/ 4629341 w 10944225"/>
              <a:gd name="connsiteY90" fmla="*/ 2813107 h 5616575"/>
              <a:gd name="connsiteX91" fmla="*/ 4579352 w 10944225"/>
              <a:gd name="connsiteY91" fmla="*/ 2772432 h 5616575"/>
              <a:gd name="connsiteX92" fmla="*/ 4561739 w 10944225"/>
              <a:gd name="connsiteY92" fmla="*/ 2749659 h 5616575"/>
              <a:gd name="connsiteX93" fmla="*/ 4586321 w 10944225"/>
              <a:gd name="connsiteY93" fmla="*/ 2734288 h 5616575"/>
              <a:gd name="connsiteX94" fmla="*/ 4646193 w 10944225"/>
              <a:gd name="connsiteY94" fmla="*/ 2762880 h 5616575"/>
              <a:gd name="connsiteX95" fmla="*/ 4655760 w 10944225"/>
              <a:gd name="connsiteY95" fmla="*/ 2717399 h 5616575"/>
              <a:gd name="connsiteX96" fmla="*/ 4585941 w 10944225"/>
              <a:gd name="connsiteY96" fmla="*/ 2682164 h 5616575"/>
              <a:gd name="connsiteX97" fmla="*/ 5499101 w 10944225"/>
              <a:gd name="connsiteY97" fmla="*/ 2613656 h 5616575"/>
              <a:gd name="connsiteX98" fmla="*/ 5472682 w 10944225"/>
              <a:gd name="connsiteY98" fmla="*/ 2640034 h 5616575"/>
              <a:gd name="connsiteX99" fmla="*/ 5499101 w 10944225"/>
              <a:gd name="connsiteY99" fmla="*/ 2666413 h 5616575"/>
              <a:gd name="connsiteX100" fmla="*/ 5525521 w 10944225"/>
              <a:gd name="connsiteY100" fmla="*/ 2640034 h 5616575"/>
              <a:gd name="connsiteX101" fmla="*/ 5499101 w 10944225"/>
              <a:gd name="connsiteY101" fmla="*/ 2613656 h 5616575"/>
              <a:gd name="connsiteX102" fmla="*/ 5421997 w 10944225"/>
              <a:gd name="connsiteY102" fmla="*/ 2613656 h 5616575"/>
              <a:gd name="connsiteX103" fmla="*/ 5395577 w 10944225"/>
              <a:gd name="connsiteY103" fmla="*/ 2640034 h 5616575"/>
              <a:gd name="connsiteX104" fmla="*/ 5421997 w 10944225"/>
              <a:gd name="connsiteY104" fmla="*/ 2666413 h 5616575"/>
              <a:gd name="connsiteX105" fmla="*/ 5448416 w 10944225"/>
              <a:gd name="connsiteY105" fmla="*/ 2640034 h 5616575"/>
              <a:gd name="connsiteX106" fmla="*/ 5421997 w 10944225"/>
              <a:gd name="connsiteY106" fmla="*/ 2613656 h 5616575"/>
              <a:gd name="connsiteX107" fmla="*/ 4023459 w 10944225"/>
              <a:gd name="connsiteY107" fmla="*/ 2551917 h 5616575"/>
              <a:gd name="connsiteX108" fmla="*/ 4112539 w 10944225"/>
              <a:gd name="connsiteY108" fmla="*/ 2639591 h 5616575"/>
              <a:gd name="connsiteX109" fmla="*/ 4112919 w 10944225"/>
              <a:gd name="connsiteY109" fmla="*/ 2951197 h 5616575"/>
              <a:gd name="connsiteX110" fmla="*/ 4112539 w 10944225"/>
              <a:gd name="connsiteY110" fmla="*/ 2950880 h 5616575"/>
              <a:gd name="connsiteX111" fmla="*/ 3806019 w 10944225"/>
              <a:gd name="connsiteY111" fmla="*/ 2950880 h 5616575"/>
              <a:gd name="connsiteX112" fmla="*/ 3718207 w 10944225"/>
              <a:gd name="connsiteY112" fmla="*/ 2861940 h 5616575"/>
              <a:gd name="connsiteX113" fmla="*/ 3806019 w 10944225"/>
              <a:gd name="connsiteY113" fmla="*/ 2774266 h 5616575"/>
              <a:gd name="connsiteX114" fmla="*/ 3935647 w 10944225"/>
              <a:gd name="connsiteY114" fmla="*/ 2774266 h 5616575"/>
              <a:gd name="connsiteX115" fmla="*/ 3935647 w 10944225"/>
              <a:gd name="connsiteY115" fmla="*/ 2639591 h 5616575"/>
              <a:gd name="connsiteX116" fmla="*/ 4023459 w 10944225"/>
              <a:gd name="connsiteY116" fmla="*/ 2551917 h 5616575"/>
              <a:gd name="connsiteX117" fmla="*/ 4041200 w 10944225"/>
              <a:gd name="connsiteY117" fmla="*/ 2389030 h 5616575"/>
              <a:gd name="connsiteX118" fmla="*/ 3813369 w 10944225"/>
              <a:gd name="connsiteY118" fmla="*/ 2616502 h 5616575"/>
              <a:gd name="connsiteX119" fmla="*/ 3812228 w 10944225"/>
              <a:gd name="connsiteY119" fmla="*/ 2645917 h 5616575"/>
              <a:gd name="connsiteX120" fmla="*/ 3811912 w 10944225"/>
              <a:gd name="connsiteY120" fmla="*/ 2645601 h 5616575"/>
              <a:gd name="connsiteX121" fmla="*/ 3782768 w 10944225"/>
              <a:gd name="connsiteY121" fmla="*/ 2646992 h 5616575"/>
              <a:gd name="connsiteX122" fmla="*/ 3554937 w 10944225"/>
              <a:gd name="connsiteY122" fmla="*/ 2874466 h 5616575"/>
              <a:gd name="connsiteX123" fmla="*/ 3782768 w 10944225"/>
              <a:gd name="connsiteY123" fmla="*/ 3101938 h 5616575"/>
              <a:gd name="connsiteX124" fmla="*/ 4269220 w 10944225"/>
              <a:gd name="connsiteY124" fmla="*/ 3102192 h 5616575"/>
              <a:gd name="connsiteX125" fmla="*/ 4269030 w 10944225"/>
              <a:gd name="connsiteY125" fmla="*/ 2616502 h 5616575"/>
              <a:gd name="connsiteX126" fmla="*/ 4041200 w 10944225"/>
              <a:gd name="connsiteY126" fmla="*/ 2389030 h 5616575"/>
              <a:gd name="connsiteX127" fmla="*/ 4040907 w 10944225"/>
              <a:gd name="connsiteY127" fmla="*/ 2168942 h 5616575"/>
              <a:gd name="connsiteX128" fmla="*/ 3957759 w 10944225"/>
              <a:gd name="connsiteY128" fmla="*/ 2176865 h 5616575"/>
              <a:gd name="connsiteX129" fmla="*/ 3877106 w 10944225"/>
              <a:gd name="connsiteY129" fmla="*/ 2200776 h 5616575"/>
              <a:gd name="connsiteX130" fmla="*/ 3801268 w 10944225"/>
              <a:gd name="connsiteY130" fmla="*/ 2240628 h 5616575"/>
              <a:gd name="connsiteX131" fmla="*/ 3873368 w 10944225"/>
              <a:gd name="connsiteY131" fmla="*/ 2349620 h 5616575"/>
              <a:gd name="connsiteX132" fmla="*/ 3926271 w 10944225"/>
              <a:gd name="connsiteY132" fmla="*/ 2321787 h 5616575"/>
              <a:gd name="connsiteX133" fmla="*/ 3982658 w 10944225"/>
              <a:gd name="connsiteY133" fmla="*/ 2305087 h 5616575"/>
              <a:gd name="connsiteX134" fmla="*/ 4099108 w 10944225"/>
              <a:gd name="connsiteY134" fmla="*/ 2305087 h 5616575"/>
              <a:gd name="connsiteX135" fmla="*/ 4155559 w 10944225"/>
              <a:gd name="connsiteY135" fmla="*/ 2321787 h 5616575"/>
              <a:gd name="connsiteX136" fmla="*/ 4208462 w 10944225"/>
              <a:gd name="connsiteY136" fmla="*/ 2349620 h 5616575"/>
              <a:gd name="connsiteX137" fmla="*/ 4280562 w 10944225"/>
              <a:gd name="connsiteY137" fmla="*/ 2240628 h 5616575"/>
              <a:gd name="connsiteX138" fmla="*/ 4204724 w 10944225"/>
              <a:gd name="connsiteY138" fmla="*/ 2200776 h 5616575"/>
              <a:gd name="connsiteX139" fmla="*/ 4124007 w 10944225"/>
              <a:gd name="connsiteY139" fmla="*/ 2176865 h 5616575"/>
              <a:gd name="connsiteX140" fmla="*/ 4040907 w 10944225"/>
              <a:gd name="connsiteY140" fmla="*/ 2168942 h 5616575"/>
              <a:gd name="connsiteX141" fmla="*/ 0 w 10944225"/>
              <a:gd name="connsiteY141" fmla="*/ 0 h 5616575"/>
              <a:gd name="connsiteX142" fmla="*/ 10944225 w 10944225"/>
              <a:gd name="connsiteY142" fmla="*/ 0 h 5616575"/>
              <a:gd name="connsiteX143" fmla="*/ 10944225 w 10944225"/>
              <a:gd name="connsiteY143" fmla="*/ 5616575 h 5616575"/>
              <a:gd name="connsiteX144" fmla="*/ 0 w 10944225"/>
              <a:gd name="connsiteY144" fmla="*/ 5616575 h 561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10944225" h="5616575">
                <a:moveTo>
                  <a:pt x="5460581" y="2756997"/>
                </a:moveTo>
                <a:lnTo>
                  <a:pt x="5495490" y="2845747"/>
                </a:lnTo>
                <a:lnTo>
                  <a:pt x="5425291" y="2845747"/>
                </a:lnTo>
                <a:close/>
                <a:moveTo>
                  <a:pt x="5088107" y="2739412"/>
                </a:moveTo>
                <a:lnTo>
                  <a:pt x="5136575" y="2739412"/>
                </a:lnTo>
                <a:cubicBezTo>
                  <a:pt x="5183585" y="2739412"/>
                  <a:pt x="5216658" y="2774266"/>
                  <a:pt x="5216658" y="2818989"/>
                </a:cubicBezTo>
                <a:cubicBezTo>
                  <a:pt x="5216658" y="2867065"/>
                  <a:pt x="5181748" y="2898566"/>
                  <a:pt x="5136575" y="2898566"/>
                </a:cubicBezTo>
                <a:lnTo>
                  <a:pt x="5088107" y="2898566"/>
                </a:lnTo>
                <a:close/>
                <a:moveTo>
                  <a:pt x="7253386" y="2734288"/>
                </a:moveTo>
                <a:cubicBezTo>
                  <a:pt x="7302235" y="2734288"/>
                  <a:pt x="7339742" y="2768384"/>
                  <a:pt x="7339742" y="2818989"/>
                </a:cubicBezTo>
                <a:cubicBezTo>
                  <a:pt x="7339742" y="2869595"/>
                  <a:pt x="7302298" y="2903691"/>
                  <a:pt x="7253386" y="2903691"/>
                </a:cubicBezTo>
                <a:cubicBezTo>
                  <a:pt x="7204538" y="2903691"/>
                  <a:pt x="7166715" y="2869595"/>
                  <a:pt x="7166715" y="2818989"/>
                </a:cubicBezTo>
                <a:cubicBezTo>
                  <a:pt x="7166715" y="2768384"/>
                  <a:pt x="7204538" y="2734288"/>
                  <a:pt x="7253386" y="2734288"/>
                </a:cubicBezTo>
                <a:close/>
                <a:moveTo>
                  <a:pt x="6840554" y="2687351"/>
                </a:moveTo>
                <a:lnTo>
                  <a:pt x="6840554" y="2738652"/>
                </a:lnTo>
                <a:lnTo>
                  <a:pt x="6918040" y="2738652"/>
                </a:lnTo>
                <a:lnTo>
                  <a:pt x="6918040" y="2950691"/>
                </a:lnTo>
                <a:lnTo>
                  <a:pt x="6966191" y="2950691"/>
                </a:lnTo>
                <a:lnTo>
                  <a:pt x="6966191" y="2738652"/>
                </a:lnTo>
                <a:lnTo>
                  <a:pt x="7043676" y="2738652"/>
                </a:lnTo>
                <a:lnTo>
                  <a:pt x="7043676" y="2687351"/>
                </a:lnTo>
                <a:close/>
                <a:moveTo>
                  <a:pt x="6569070" y="2687351"/>
                </a:moveTo>
                <a:lnTo>
                  <a:pt x="6569070" y="2738652"/>
                </a:lnTo>
                <a:lnTo>
                  <a:pt x="6646619" y="2738652"/>
                </a:lnTo>
                <a:lnTo>
                  <a:pt x="6646619" y="2950691"/>
                </a:lnTo>
                <a:lnTo>
                  <a:pt x="6694707" y="2950691"/>
                </a:lnTo>
                <a:lnTo>
                  <a:pt x="6694707" y="2738652"/>
                </a:lnTo>
                <a:lnTo>
                  <a:pt x="6772255" y="2738652"/>
                </a:lnTo>
                <a:lnTo>
                  <a:pt x="6772255" y="2687351"/>
                </a:lnTo>
                <a:close/>
                <a:moveTo>
                  <a:pt x="6426201" y="2687351"/>
                </a:moveTo>
                <a:lnTo>
                  <a:pt x="6426201" y="2950691"/>
                </a:lnTo>
                <a:lnTo>
                  <a:pt x="6474351" y="2950691"/>
                </a:lnTo>
                <a:lnTo>
                  <a:pt x="6474351" y="2687351"/>
                </a:lnTo>
                <a:close/>
                <a:moveTo>
                  <a:pt x="6256912" y="2687351"/>
                </a:moveTo>
                <a:lnTo>
                  <a:pt x="6256912" y="2950691"/>
                </a:lnTo>
                <a:lnTo>
                  <a:pt x="6305062" y="2950691"/>
                </a:lnTo>
                <a:lnTo>
                  <a:pt x="6305062" y="2687351"/>
                </a:lnTo>
                <a:close/>
                <a:moveTo>
                  <a:pt x="6019957" y="2687351"/>
                </a:moveTo>
                <a:lnTo>
                  <a:pt x="6019957" y="2950691"/>
                </a:lnTo>
                <a:lnTo>
                  <a:pt x="6159531" y="2950691"/>
                </a:lnTo>
                <a:lnTo>
                  <a:pt x="6159531" y="2898566"/>
                </a:lnTo>
                <a:lnTo>
                  <a:pt x="6068108" y="2898566"/>
                </a:lnTo>
                <a:lnTo>
                  <a:pt x="6068108" y="2687351"/>
                </a:lnTo>
                <a:close/>
                <a:moveTo>
                  <a:pt x="5679859" y="2687351"/>
                </a:moveTo>
                <a:lnTo>
                  <a:pt x="5679859" y="2950691"/>
                </a:lnTo>
                <a:lnTo>
                  <a:pt x="5727947" y="2950691"/>
                </a:lnTo>
                <a:lnTo>
                  <a:pt x="5727947" y="2773128"/>
                </a:lnTo>
                <a:lnTo>
                  <a:pt x="5850289" y="2950691"/>
                </a:lnTo>
                <a:lnTo>
                  <a:pt x="5898756" y="2950691"/>
                </a:lnTo>
                <a:lnTo>
                  <a:pt x="5898756" y="2687351"/>
                </a:lnTo>
                <a:lnTo>
                  <a:pt x="5850669" y="2687351"/>
                </a:lnTo>
                <a:lnTo>
                  <a:pt x="5850669" y="2865926"/>
                </a:lnTo>
                <a:lnTo>
                  <a:pt x="5727947" y="2687351"/>
                </a:lnTo>
                <a:close/>
                <a:moveTo>
                  <a:pt x="5436316" y="2687351"/>
                </a:moveTo>
                <a:lnTo>
                  <a:pt x="5332347" y="2950691"/>
                </a:lnTo>
                <a:lnTo>
                  <a:pt x="5384109" y="2950691"/>
                </a:lnTo>
                <a:lnTo>
                  <a:pt x="5405397" y="2896796"/>
                </a:lnTo>
                <a:lnTo>
                  <a:pt x="5515575" y="2896796"/>
                </a:lnTo>
                <a:lnTo>
                  <a:pt x="5536863" y="2950691"/>
                </a:lnTo>
                <a:lnTo>
                  <a:pt x="5587548" y="2950691"/>
                </a:lnTo>
                <a:lnTo>
                  <a:pt x="5483580" y="2687351"/>
                </a:lnTo>
                <a:close/>
                <a:moveTo>
                  <a:pt x="5039956" y="2687351"/>
                </a:moveTo>
                <a:lnTo>
                  <a:pt x="5039956" y="2950691"/>
                </a:lnTo>
                <a:lnTo>
                  <a:pt x="5122636" y="2950691"/>
                </a:lnTo>
                <a:cubicBezTo>
                  <a:pt x="5204556" y="2950691"/>
                  <a:pt x="5265886" y="2901919"/>
                  <a:pt x="5265886" y="2818989"/>
                </a:cubicBezTo>
                <a:cubicBezTo>
                  <a:pt x="5265886" y="2734984"/>
                  <a:pt x="5205634" y="2687351"/>
                  <a:pt x="5122636" y="2687351"/>
                </a:cubicBezTo>
                <a:close/>
                <a:moveTo>
                  <a:pt x="4733246" y="2687351"/>
                </a:moveTo>
                <a:lnTo>
                  <a:pt x="4817003" y="2840623"/>
                </a:lnTo>
                <a:lnTo>
                  <a:pt x="4817003" y="2950691"/>
                </a:lnTo>
                <a:lnTo>
                  <a:pt x="4865155" y="2950691"/>
                </a:lnTo>
                <a:lnTo>
                  <a:pt x="4865155" y="2840623"/>
                </a:lnTo>
                <a:lnTo>
                  <a:pt x="4948152" y="2687351"/>
                </a:lnTo>
                <a:lnTo>
                  <a:pt x="4893792" y="2687351"/>
                </a:lnTo>
                <a:lnTo>
                  <a:pt x="4840128" y="2784894"/>
                </a:lnTo>
                <a:lnTo>
                  <a:pt x="4786529" y="2687351"/>
                </a:lnTo>
                <a:close/>
                <a:moveTo>
                  <a:pt x="7253386" y="2682164"/>
                </a:moveTo>
                <a:cubicBezTo>
                  <a:pt x="7179893" y="2682164"/>
                  <a:pt x="7117486" y="2740867"/>
                  <a:pt x="7117486" y="2818989"/>
                </a:cubicBezTo>
                <a:cubicBezTo>
                  <a:pt x="7117486" y="2897112"/>
                  <a:pt x="7179956" y="2955815"/>
                  <a:pt x="7253386" y="2955815"/>
                </a:cubicBezTo>
                <a:cubicBezTo>
                  <a:pt x="7326817" y="2955815"/>
                  <a:pt x="7389287" y="2897112"/>
                  <a:pt x="7389287" y="2818989"/>
                </a:cubicBezTo>
                <a:cubicBezTo>
                  <a:pt x="7389350" y="2739412"/>
                  <a:pt x="7326880" y="2682164"/>
                  <a:pt x="7253386" y="2682164"/>
                </a:cubicBezTo>
                <a:close/>
                <a:moveTo>
                  <a:pt x="4585941" y="2682164"/>
                </a:moveTo>
                <a:cubicBezTo>
                  <a:pt x="4545900" y="2682164"/>
                  <a:pt x="4512827" y="2705633"/>
                  <a:pt x="4512827" y="2747445"/>
                </a:cubicBezTo>
                <a:cubicBezTo>
                  <a:pt x="4512827" y="2770914"/>
                  <a:pt x="4525309" y="2787804"/>
                  <a:pt x="4538550" y="2801721"/>
                </a:cubicBezTo>
                <a:cubicBezTo>
                  <a:pt x="4553249" y="2817092"/>
                  <a:pt x="4573080" y="2832147"/>
                  <a:pt x="4598042" y="2852706"/>
                </a:cubicBezTo>
                <a:cubicBezTo>
                  <a:pt x="4610144" y="2862954"/>
                  <a:pt x="4617113" y="2870671"/>
                  <a:pt x="4617113" y="2882057"/>
                </a:cubicBezTo>
                <a:cubicBezTo>
                  <a:pt x="4617113" y="2896733"/>
                  <a:pt x="4604631" y="2903691"/>
                  <a:pt x="4588475" y="2903691"/>
                </a:cubicBezTo>
                <a:cubicBezTo>
                  <a:pt x="4562752" y="2903691"/>
                  <a:pt x="4534116" y="2887560"/>
                  <a:pt x="4518339" y="2865167"/>
                </a:cubicBezTo>
                <a:lnTo>
                  <a:pt x="4504021" y="2910650"/>
                </a:lnTo>
                <a:cubicBezTo>
                  <a:pt x="4512827" y="2932283"/>
                  <a:pt x="4545900" y="2955752"/>
                  <a:pt x="4585941" y="2955752"/>
                </a:cubicBezTo>
                <a:cubicBezTo>
                  <a:pt x="4632952" y="2955752"/>
                  <a:pt x="4666024" y="2926021"/>
                  <a:pt x="4666024" y="2881298"/>
                </a:cubicBezTo>
                <a:cubicBezTo>
                  <a:pt x="4666024" y="2850935"/>
                  <a:pt x="4649552" y="2830755"/>
                  <a:pt x="4629341" y="2813107"/>
                </a:cubicBezTo>
                <a:cubicBezTo>
                  <a:pt x="4615022" y="2800265"/>
                  <a:pt x="4599943" y="2788879"/>
                  <a:pt x="4579352" y="2772432"/>
                </a:cubicBezTo>
                <a:cubicBezTo>
                  <a:pt x="4571622" y="2766170"/>
                  <a:pt x="4561739" y="2757756"/>
                  <a:pt x="4561739" y="2749659"/>
                </a:cubicBezTo>
                <a:cubicBezTo>
                  <a:pt x="4561739" y="2737578"/>
                  <a:pt x="4574980" y="2734288"/>
                  <a:pt x="4586321" y="2734288"/>
                </a:cubicBezTo>
                <a:cubicBezTo>
                  <a:pt x="4606912" y="2734288"/>
                  <a:pt x="4630798" y="2745295"/>
                  <a:pt x="4646193" y="2762880"/>
                </a:cubicBezTo>
                <a:lnTo>
                  <a:pt x="4655760" y="2717399"/>
                </a:lnTo>
                <a:cubicBezTo>
                  <a:pt x="4644736" y="2699813"/>
                  <a:pt x="4618316" y="2682164"/>
                  <a:pt x="4585941" y="2682164"/>
                </a:cubicBezTo>
                <a:close/>
                <a:moveTo>
                  <a:pt x="5499101" y="2613656"/>
                </a:moveTo>
                <a:cubicBezTo>
                  <a:pt x="5484023" y="2613656"/>
                  <a:pt x="5472682" y="2625422"/>
                  <a:pt x="5472682" y="2640034"/>
                </a:cubicBezTo>
                <a:cubicBezTo>
                  <a:pt x="5472682" y="2655026"/>
                  <a:pt x="5484086" y="2666413"/>
                  <a:pt x="5499101" y="2666413"/>
                </a:cubicBezTo>
                <a:cubicBezTo>
                  <a:pt x="5513801" y="2666413"/>
                  <a:pt x="5525521" y="2655026"/>
                  <a:pt x="5525521" y="2640034"/>
                </a:cubicBezTo>
                <a:cubicBezTo>
                  <a:pt x="5525521" y="2625359"/>
                  <a:pt x="5513737" y="2613656"/>
                  <a:pt x="5499101" y="2613656"/>
                </a:cubicBezTo>
                <a:close/>
                <a:moveTo>
                  <a:pt x="5421997" y="2613656"/>
                </a:moveTo>
                <a:cubicBezTo>
                  <a:pt x="5407298" y="2613656"/>
                  <a:pt x="5395577" y="2625422"/>
                  <a:pt x="5395577" y="2640034"/>
                </a:cubicBezTo>
                <a:cubicBezTo>
                  <a:pt x="5395514" y="2655026"/>
                  <a:pt x="5407298" y="2666413"/>
                  <a:pt x="5421997" y="2666413"/>
                </a:cubicBezTo>
                <a:cubicBezTo>
                  <a:pt x="5437076" y="2666413"/>
                  <a:pt x="5448416" y="2655026"/>
                  <a:pt x="5448416" y="2640034"/>
                </a:cubicBezTo>
                <a:cubicBezTo>
                  <a:pt x="5448416" y="2625359"/>
                  <a:pt x="5437012" y="2613656"/>
                  <a:pt x="5421997" y="2613656"/>
                </a:cubicBezTo>
                <a:close/>
                <a:moveTo>
                  <a:pt x="4023459" y="2551917"/>
                </a:moveTo>
                <a:cubicBezTo>
                  <a:pt x="4071927" y="2551917"/>
                  <a:pt x="4112539" y="2591200"/>
                  <a:pt x="4112539" y="2639591"/>
                </a:cubicBezTo>
                <a:lnTo>
                  <a:pt x="4112919" y="2951197"/>
                </a:lnTo>
                <a:lnTo>
                  <a:pt x="4112539" y="2950880"/>
                </a:lnTo>
                <a:lnTo>
                  <a:pt x="3806019" y="2950880"/>
                </a:lnTo>
                <a:cubicBezTo>
                  <a:pt x="3757551" y="2950880"/>
                  <a:pt x="3718207" y="2910332"/>
                  <a:pt x="3718207" y="2861940"/>
                </a:cubicBezTo>
                <a:cubicBezTo>
                  <a:pt x="3718207" y="2813549"/>
                  <a:pt x="3757551" y="2774266"/>
                  <a:pt x="3806019" y="2774266"/>
                </a:cubicBezTo>
                <a:lnTo>
                  <a:pt x="3935647" y="2774266"/>
                </a:lnTo>
                <a:lnTo>
                  <a:pt x="3935647" y="2639591"/>
                </a:lnTo>
                <a:cubicBezTo>
                  <a:pt x="3935647" y="2591200"/>
                  <a:pt x="3974928" y="2551917"/>
                  <a:pt x="4023459" y="2551917"/>
                </a:cubicBezTo>
                <a:close/>
                <a:moveTo>
                  <a:pt x="4041200" y="2389030"/>
                </a:moveTo>
                <a:cubicBezTo>
                  <a:pt x="3915373" y="2389030"/>
                  <a:pt x="3813369" y="2490874"/>
                  <a:pt x="3813369" y="2616502"/>
                </a:cubicBezTo>
                <a:lnTo>
                  <a:pt x="3812228" y="2645917"/>
                </a:lnTo>
                <a:lnTo>
                  <a:pt x="3811912" y="2645601"/>
                </a:lnTo>
                <a:lnTo>
                  <a:pt x="3782768" y="2646992"/>
                </a:lnTo>
                <a:cubicBezTo>
                  <a:pt x="3656941" y="2646992"/>
                  <a:pt x="3554937" y="2748837"/>
                  <a:pt x="3554937" y="2874466"/>
                </a:cubicBezTo>
                <a:cubicBezTo>
                  <a:pt x="3554937" y="3000094"/>
                  <a:pt x="3656941" y="3101938"/>
                  <a:pt x="3782768" y="3101938"/>
                </a:cubicBezTo>
                <a:lnTo>
                  <a:pt x="4269220" y="3102192"/>
                </a:lnTo>
                <a:lnTo>
                  <a:pt x="4269030" y="2616502"/>
                </a:lnTo>
                <a:cubicBezTo>
                  <a:pt x="4269030" y="2490874"/>
                  <a:pt x="4167026" y="2389030"/>
                  <a:pt x="4041200" y="2389030"/>
                </a:cubicBezTo>
                <a:close/>
                <a:moveTo>
                  <a:pt x="4040907" y="2168942"/>
                </a:moveTo>
                <a:cubicBezTo>
                  <a:pt x="4012990" y="2168942"/>
                  <a:pt x="3985066" y="2171583"/>
                  <a:pt x="3957759" y="2176865"/>
                </a:cubicBezTo>
                <a:cubicBezTo>
                  <a:pt x="3930199" y="2182179"/>
                  <a:pt x="3903019" y="2190276"/>
                  <a:pt x="3877106" y="2200776"/>
                </a:cubicBezTo>
                <a:cubicBezTo>
                  <a:pt x="3850623" y="2211467"/>
                  <a:pt x="3825090" y="2224877"/>
                  <a:pt x="3801268" y="2240628"/>
                </a:cubicBezTo>
                <a:lnTo>
                  <a:pt x="3873368" y="2349620"/>
                </a:lnTo>
                <a:cubicBezTo>
                  <a:pt x="3889968" y="2338676"/>
                  <a:pt x="3907771" y="2329314"/>
                  <a:pt x="3926271" y="2321787"/>
                </a:cubicBezTo>
                <a:cubicBezTo>
                  <a:pt x="3944391" y="2314512"/>
                  <a:pt x="3963398" y="2308819"/>
                  <a:pt x="3982658" y="2305087"/>
                </a:cubicBezTo>
                <a:cubicBezTo>
                  <a:pt x="4020926" y="2297749"/>
                  <a:pt x="4060967" y="2297749"/>
                  <a:pt x="4099108" y="2305087"/>
                </a:cubicBezTo>
                <a:cubicBezTo>
                  <a:pt x="4118369" y="2308819"/>
                  <a:pt x="4137439" y="2314449"/>
                  <a:pt x="4155559" y="2321787"/>
                </a:cubicBezTo>
                <a:cubicBezTo>
                  <a:pt x="4173996" y="2329314"/>
                  <a:pt x="4191799" y="2338613"/>
                  <a:pt x="4208462" y="2349620"/>
                </a:cubicBezTo>
                <a:lnTo>
                  <a:pt x="4280562" y="2240628"/>
                </a:lnTo>
                <a:cubicBezTo>
                  <a:pt x="4256676" y="2224877"/>
                  <a:pt x="4231207" y="2211467"/>
                  <a:pt x="4204724" y="2200776"/>
                </a:cubicBezTo>
                <a:cubicBezTo>
                  <a:pt x="4178811" y="2190276"/>
                  <a:pt x="4151631" y="2182179"/>
                  <a:pt x="4124007" y="2176865"/>
                </a:cubicBezTo>
                <a:cubicBezTo>
                  <a:pt x="4096732" y="2171583"/>
                  <a:pt x="4068824" y="2168942"/>
                  <a:pt x="4040907" y="2168942"/>
                </a:cubicBezTo>
                <a:close/>
                <a:moveTo>
                  <a:pt x="0" y="0"/>
                </a:moveTo>
                <a:lnTo>
                  <a:pt x="10944225" y="0"/>
                </a:lnTo>
                <a:lnTo>
                  <a:pt x="10944225" y="5616575"/>
                </a:lnTo>
                <a:lnTo>
                  <a:pt x="0" y="56165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grpSp>
        <p:nvGrpSpPr>
          <p:cNvPr id="64" name="Graphic 6">
            <a:extLst>
              <a:ext uri="{FF2B5EF4-FFF2-40B4-BE49-F238E27FC236}">
                <a16:creationId xmlns:a16="http://schemas.microsoft.com/office/drawing/2014/main" id="{9BF1E1DC-CED3-DD41-ACDD-04B98A6AFEEB}"/>
              </a:ext>
            </a:extLst>
          </p:cNvPr>
          <p:cNvGrpSpPr/>
          <p:nvPr userDrawn="1"/>
        </p:nvGrpSpPr>
        <p:grpSpPr>
          <a:xfrm>
            <a:off x="4178826" y="2789656"/>
            <a:ext cx="3834349" cy="933249"/>
            <a:chOff x="-8379918" y="-2906540"/>
            <a:chExt cx="5762217" cy="1402475"/>
          </a:xfrm>
          <a:solidFill>
            <a:schemeClr val="bg1"/>
          </a:solidFill>
        </p:grpSpPr>
        <p:sp>
          <p:nvSpPr>
            <p:cNvPr id="65" name="Graphic 6">
              <a:extLst>
                <a:ext uri="{FF2B5EF4-FFF2-40B4-BE49-F238E27FC236}">
                  <a16:creationId xmlns:a16="http://schemas.microsoft.com/office/drawing/2014/main" id="{931D0E98-CCA1-E649-9984-632181350977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6" name="Graphic 6">
              <a:extLst>
                <a:ext uri="{FF2B5EF4-FFF2-40B4-BE49-F238E27FC236}">
                  <a16:creationId xmlns:a16="http://schemas.microsoft.com/office/drawing/2014/main" id="{62FA24C4-5D46-0249-9FE3-F7E0FDA916BD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7" name="Graphic 6">
              <a:extLst>
                <a:ext uri="{FF2B5EF4-FFF2-40B4-BE49-F238E27FC236}">
                  <a16:creationId xmlns:a16="http://schemas.microsoft.com/office/drawing/2014/main" id="{7C30DFCC-5125-AE40-A73F-6E0B2968DBC1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8" name="Graphic 6">
              <a:extLst>
                <a:ext uri="{FF2B5EF4-FFF2-40B4-BE49-F238E27FC236}">
                  <a16:creationId xmlns:a16="http://schemas.microsoft.com/office/drawing/2014/main" id="{6ACDCC12-D61A-2A4B-8FFB-0754FB318F47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9" name="Graphic 6">
              <a:extLst>
                <a:ext uri="{FF2B5EF4-FFF2-40B4-BE49-F238E27FC236}">
                  <a16:creationId xmlns:a16="http://schemas.microsoft.com/office/drawing/2014/main" id="{21DC0465-85DF-AB48-825D-551189C8A95D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0" name="Graphic 6">
              <a:extLst>
                <a:ext uri="{FF2B5EF4-FFF2-40B4-BE49-F238E27FC236}">
                  <a16:creationId xmlns:a16="http://schemas.microsoft.com/office/drawing/2014/main" id="{24C0488B-135E-B74F-A752-21B8A8744925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1" name="Graphic 6">
              <a:extLst>
                <a:ext uri="{FF2B5EF4-FFF2-40B4-BE49-F238E27FC236}">
                  <a16:creationId xmlns:a16="http://schemas.microsoft.com/office/drawing/2014/main" id="{3710B28F-E009-BF4C-A1E4-0620A72DDA18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2" name="Graphic 6">
              <a:extLst>
                <a:ext uri="{FF2B5EF4-FFF2-40B4-BE49-F238E27FC236}">
                  <a16:creationId xmlns:a16="http://schemas.microsoft.com/office/drawing/2014/main" id="{84D4B2B9-3C6E-6D4C-B51E-B8F59EC5AB5A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3" name="Graphic 6">
              <a:extLst>
                <a:ext uri="{FF2B5EF4-FFF2-40B4-BE49-F238E27FC236}">
                  <a16:creationId xmlns:a16="http://schemas.microsoft.com/office/drawing/2014/main" id="{FD95F087-80CF-8F47-8548-15B130CA1C5A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4" name="Graphic 6">
              <a:extLst>
                <a:ext uri="{FF2B5EF4-FFF2-40B4-BE49-F238E27FC236}">
                  <a16:creationId xmlns:a16="http://schemas.microsoft.com/office/drawing/2014/main" id="{614CDBAC-EFC0-444A-BDCF-ADB80729E6E7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5" name="Graphic 6">
              <a:extLst>
                <a:ext uri="{FF2B5EF4-FFF2-40B4-BE49-F238E27FC236}">
                  <a16:creationId xmlns:a16="http://schemas.microsoft.com/office/drawing/2014/main" id="{7851C9E4-9FE1-224D-AE03-7FFE9BB215C8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6" name="Graphic 6">
              <a:extLst>
                <a:ext uri="{FF2B5EF4-FFF2-40B4-BE49-F238E27FC236}">
                  <a16:creationId xmlns:a16="http://schemas.microsoft.com/office/drawing/2014/main" id="{4B372D29-0F00-1249-8BA2-35AC4AA30C3E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7" name="Graphic 6">
              <a:extLst>
                <a:ext uri="{FF2B5EF4-FFF2-40B4-BE49-F238E27FC236}">
                  <a16:creationId xmlns:a16="http://schemas.microsoft.com/office/drawing/2014/main" id="{E8AFE6B3-DF29-4448-A2D6-FC035E835B60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8" name="Graphic 6">
              <a:extLst>
                <a:ext uri="{FF2B5EF4-FFF2-40B4-BE49-F238E27FC236}">
                  <a16:creationId xmlns:a16="http://schemas.microsoft.com/office/drawing/2014/main" id="{7CFC3632-8EA9-DE42-B06E-5A01726A8F32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9" name="Graphic 6">
              <a:extLst>
                <a:ext uri="{FF2B5EF4-FFF2-40B4-BE49-F238E27FC236}">
                  <a16:creationId xmlns:a16="http://schemas.microsoft.com/office/drawing/2014/main" id="{7617F77F-12B0-C847-9354-5AAE08723913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</p:spTree>
    <p:extLst>
      <p:ext uri="{BB962C8B-B14F-4D97-AF65-F5344CB8AC3E}">
        <p14:creationId xmlns:p14="http://schemas.microsoft.com/office/powerpoint/2010/main" val="36966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5213-298B-6641-807B-2021716BC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430346"/>
            <a:ext cx="5058253" cy="2387600"/>
          </a:xfrm>
        </p:spPr>
        <p:txBody>
          <a:bodyPr anchor="b">
            <a:noAutofit/>
          </a:bodyPr>
          <a:lstStyle>
            <a:lvl1pPr algn="l">
              <a:defRPr sz="31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19B1B-5C07-1741-8C16-D9AD68C5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00" y="4910022"/>
            <a:ext cx="5058253" cy="1327266"/>
          </a:xfrm>
        </p:spPr>
        <p:txBody>
          <a:bodyPr>
            <a:noAutofit/>
          </a:bodyPr>
          <a:lstStyle>
            <a:lvl1pPr marL="0" indent="0" algn="l">
              <a:buNone/>
              <a:defRPr sz="18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53BF375-9402-AB49-9721-9F76609EBCEB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967536" y="3735659"/>
            <a:ext cx="2232220" cy="25016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5D3C0FD3-1F96-E94C-B022-A57F76C2F83A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6967535" y="624468"/>
            <a:ext cx="4589426" cy="2999678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2F0844D-C2CA-694A-AA79-DA998B59F3B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331595" y="3735659"/>
            <a:ext cx="2232220" cy="25016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grpSp>
        <p:nvGrpSpPr>
          <p:cNvPr id="9" name="Graphic 6">
            <a:extLst>
              <a:ext uri="{FF2B5EF4-FFF2-40B4-BE49-F238E27FC236}">
                <a16:creationId xmlns:a16="http://schemas.microsoft.com/office/drawing/2014/main" id="{10BF6F78-4FEF-D246-83FE-A8C3B152462E}"/>
              </a:ext>
            </a:extLst>
          </p:cNvPr>
          <p:cNvGrpSpPr/>
          <p:nvPr userDrawn="1"/>
        </p:nvGrpSpPr>
        <p:grpSpPr>
          <a:xfrm>
            <a:off x="635039" y="635242"/>
            <a:ext cx="2731745" cy="664884"/>
            <a:chOff x="-8379918" y="-2906540"/>
            <a:chExt cx="5762217" cy="1402475"/>
          </a:xfrm>
          <a:solidFill>
            <a:schemeClr val="accent1"/>
          </a:solidFill>
        </p:grpSpPr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F486A1D9-96FF-3841-90FF-4AF563280A07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1871D1E3-682F-EC49-B33D-B1426D481260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30BDE77C-CCA2-4642-898E-DE616554B568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F0B06966-EA91-6044-9AEB-70144939BA76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9AD03352-55C7-6D46-80BE-7F92B4F39AE2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12A8F63D-40BC-2249-AE2C-7274085CC251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A8FD352C-890F-8B4A-B86E-858EC6691859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C059C7B2-379D-F745-80AD-7060503D9CA9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B94C8D42-7515-E14A-B059-E5EDB961EAD3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6C1D80AF-3F72-6340-B87B-F3DC687F2A55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852DD250-4341-1D46-B77B-3E5AF3DEB356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0F2EE806-7DFE-1A43-9F36-151BE46F7EA4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3" name="Graphic 6">
              <a:extLst>
                <a:ext uri="{FF2B5EF4-FFF2-40B4-BE49-F238E27FC236}">
                  <a16:creationId xmlns:a16="http://schemas.microsoft.com/office/drawing/2014/main" id="{BA354E49-5850-134D-B410-41BEE38C25B2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4" name="Graphic 6">
              <a:extLst>
                <a:ext uri="{FF2B5EF4-FFF2-40B4-BE49-F238E27FC236}">
                  <a16:creationId xmlns:a16="http://schemas.microsoft.com/office/drawing/2014/main" id="{4392F21F-8A36-444E-8278-72FF65BA8861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5" name="Graphic 6">
              <a:extLst>
                <a:ext uri="{FF2B5EF4-FFF2-40B4-BE49-F238E27FC236}">
                  <a16:creationId xmlns:a16="http://schemas.microsoft.com/office/drawing/2014/main" id="{8349EC20-64C6-EA47-8B6E-05AF92F3BE90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</p:spTree>
    <p:extLst>
      <p:ext uri="{BB962C8B-B14F-4D97-AF65-F5344CB8AC3E}">
        <p14:creationId xmlns:p14="http://schemas.microsoft.com/office/powerpoint/2010/main" val="3266005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A8F787-55CC-2F48-B7A8-D0CAF450C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8977" y="631864"/>
            <a:ext cx="2731745" cy="66826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71DEADA-56B8-A146-870C-C8C7EABEE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450" y="2297151"/>
            <a:ext cx="5753100" cy="1478156"/>
          </a:xfrm>
        </p:spPr>
        <p:txBody>
          <a:bodyPr anchor="b">
            <a:noAutofit/>
          </a:bodyPr>
          <a:lstStyle>
            <a:lvl1pPr algn="ctr">
              <a:defRPr sz="31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01B7C8D-0DF8-C241-B305-EE600C294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9965" y="4019147"/>
            <a:ext cx="5132070" cy="1147868"/>
          </a:xfrm>
        </p:spPr>
        <p:txBody>
          <a:bodyPr>
            <a:noAutofit/>
          </a:bodyPr>
          <a:lstStyle>
            <a:lvl1pPr marL="0" indent="0" algn="ctr">
              <a:buNone/>
              <a:defRPr sz="16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817137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C3BEA96-AAC1-AB4D-AB7B-642CB9FA89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337641 w 12192000"/>
              <a:gd name="connsiteY0" fmla="*/ 2683118 h 6858000"/>
              <a:gd name="connsiteX1" fmla="*/ 6551799 w 12192000"/>
              <a:gd name="connsiteY1" fmla="*/ 2894239 h 6858000"/>
              <a:gd name="connsiteX2" fmla="*/ 6551799 w 12192000"/>
              <a:gd name="connsiteY2" fmla="*/ 3643033 h 6858000"/>
              <a:gd name="connsiteX3" fmla="*/ 6550280 w 12192000"/>
              <a:gd name="connsiteY3" fmla="*/ 3643033 h 6858000"/>
              <a:gd name="connsiteX4" fmla="*/ 5815155 w 12192000"/>
              <a:gd name="connsiteY4" fmla="*/ 3643033 h 6858000"/>
              <a:gd name="connsiteX5" fmla="*/ 5604034 w 12192000"/>
              <a:gd name="connsiteY5" fmla="*/ 3428875 h 6858000"/>
              <a:gd name="connsiteX6" fmla="*/ 5815155 w 12192000"/>
              <a:gd name="connsiteY6" fmla="*/ 3217755 h 6858000"/>
              <a:gd name="connsiteX7" fmla="*/ 6126520 w 12192000"/>
              <a:gd name="connsiteY7" fmla="*/ 3217755 h 6858000"/>
              <a:gd name="connsiteX8" fmla="*/ 6126520 w 12192000"/>
              <a:gd name="connsiteY8" fmla="*/ 2894239 h 6858000"/>
              <a:gd name="connsiteX9" fmla="*/ 6337641 w 12192000"/>
              <a:gd name="connsiteY9" fmla="*/ 2683118 h 6858000"/>
              <a:gd name="connsiteX10" fmla="*/ 6378650 w 12192000"/>
              <a:gd name="connsiteY10" fmla="*/ 2294292 h 6858000"/>
              <a:gd name="connsiteX11" fmla="*/ 5831862 w 12192000"/>
              <a:gd name="connsiteY11" fmla="*/ 2841079 h 6858000"/>
              <a:gd name="connsiteX12" fmla="*/ 5828825 w 12192000"/>
              <a:gd name="connsiteY12" fmla="*/ 2912465 h 6858000"/>
              <a:gd name="connsiteX13" fmla="*/ 5827306 w 12192000"/>
              <a:gd name="connsiteY13" fmla="*/ 2910946 h 6858000"/>
              <a:gd name="connsiteX14" fmla="*/ 5757439 w 12192000"/>
              <a:gd name="connsiteY14" fmla="*/ 2913984 h 6858000"/>
              <a:gd name="connsiteX15" fmla="*/ 5210651 w 12192000"/>
              <a:gd name="connsiteY15" fmla="*/ 3460771 h 6858000"/>
              <a:gd name="connsiteX16" fmla="*/ 5757439 w 12192000"/>
              <a:gd name="connsiteY16" fmla="*/ 4007558 h 6858000"/>
              <a:gd name="connsiteX17" fmla="*/ 6923918 w 12192000"/>
              <a:gd name="connsiteY17" fmla="*/ 4007558 h 6858000"/>
              <a:gd name="connsiteX18" fmla="*/ 6923918 w 12192000"/>
              <a:gd name="connsiteY18" fmla="*/ 2841079 h 6858000"/>
              <a:gd name="connsiteX19" fmla="*/ 6378650 w 12192000"/>
              <a:gd name="connsiteY19" fmla="*/ 2294292 h 6858000"/>
              <a:gd name="connsiteX20" fmla="*/ 6378650 w 12192000"/>
              <a:gd name="connsiteY20" fmla="*/ 1764592 h 6858000"/>
              <a:gd name="connsiteX21" fmla="*/ 6179680 w 12192000"/>
              <a:gd name="connsiteY21" fmla="*/ 1783957 h 6858000"/>
              <a:gd name="connsiteX22" fmla="*/ 5986786 w 12192000"/>
              <a:gd name="connsiteY22" fmla="*/ 1841673 h 6858000"/>
              <a:gd name="connsiteX23" fmla="*/ 5804523 w 12192000"/>
              <a:gd name="connsiteY23" fmla="*/ 1937361 h 6858000"/>
              <a:gd name="connsiteX24" fmla="*/ 5977672 w 12192000"/>
              <a:gd name="connsiteY24" fmla="*/ 2198604 h 6858000"/>
              <a:gd name="connsiteX25" fmla="*/ 6103737 w 12192000"/>
              <a:gd name="connsiteY25" fmla="*/ 2131774 h 6858000"/>
              <a:gd name="connsiteX26" fmla="*/ 6238915 w 12192000"/>
              <a:gd name="connsiteY26" fmla="*/ 2092284 h 6858000"/>
              <a:gd name="connsiteX27" fmla="*/ 6518384 w 12192000"/>
              <a:gd name="connsiteY27" fmla="*/ 2092284 h 6858000"/>
              <a:gd name="connsiteX28" fmla="*/ 6653562 w 12192000"/>
              <a:gd name="connsiteY28" fmla="*/ 2131774 h 6858000"/>
              <a:gd name="connsiteX29" fmla="*/ 6779627 w 12192000"/>
              <a:gd name="connsiteY29" fmla="*/ 2198604 h 6858000"/>
              <a:gd name="connsiteX30" fmla="*/ 6952777 w 12192000"/>
              <a:gd name="connsiteY30" fmla="*/ 1937361 h 6858000"/>
              <a:gd name="connsiteX31" fmla="*/ 6770514 w 12192000"/>
              <a:gd name="connsiteY31" fmla="*/ 1841673 h 6858000"/>
              <a:gd name="connsiteX32" fmla="*/ 6577620 w 12192000"/>
              <a:gd name="connsiteY32" fmla="*/ 1783957 h 6858000"/>
              <a:gd name="connsiteX33" fmla="*/ 6378650 w 12192000"/>
              <a:gd name="connsiteY33" fmla="*/ 1764592 h 6858000"/>
              <a:gd name="connsiteX34" fmla="*/ 0 w 12192000"/>
              <a:gd name="connsiteY34" fmla="*/ 0 h 6858000"/>
              <a:gd name="connsiteX35" fmla="*/ 12192000 w 12192000"/>
              <a:gd name="connsiteY35" fmla="*/ 0 h 6858000"/>
              <a:gd name="connsiteX36" fmla="*/ 12192000 w 12192000"/>
              <a:gd name="connsiteY36" fmla="*/ 6858000 h 6858000"/>
              <a:gd name="connsiteX37" fmla="*/ 0 w 12192000"/>
              <a:gd name="connsiteY3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192000" h="6858000">
                <a:moveTo>
                  <a:pt x="6337641" y="2683118"/>
                </a:moveTo>
                <a:cubicBezTo>
                  <a:pt x="6453074" y="2683118"/>
                  <a:pt x="6551799" y="2777287"/>
                  <a:pt x="6551799" y="2894239"/>
                </a:cubicBezTo>
                <a:lnTo>
                  <a:pt x="6551799" y="3643033"/>
                </a:lnTo>
                <a:lnTo>
                  <a:pt x="6550280" y="3643033"/>
                </a:lnTo>
                <a:lnTo>
                  <a:pt x="5815155" y="3643033"/>
                </a:lnTo>
                <a:cubicBezTo>
                  <a:pt x="5699722" y="3643033"/>
                  <a:pt x="5604034" y="3545827"/>
                  <a:pt x="5604034" y="3428875"/>
                </a:cubicBezTo>
                <a:cubicBezTo>
                  <a:pt x="5604034" y="3313442"/>
                  <a:pt x="5698203" y="3217755"/>
                  <a:pt x="5815155" y="3217755"/>
                </a:cubicBezTo>
                <a:lnTo>
                  <a:pt x="6126520" y="3217755"/>
                </a:lnTo>
                <a:lnTo>
                  <a:pt x="6126520" y="2894239"/>
                </a:lnTo>
                <a:cubicBezTo>
                  <a:pt x="6126520" y="2777287"/>
                  <a:pt x="6220689" y="2683118"/>
                  <a:pt x="6337641" y="2683118"/>
                </a:cubicBezTo>
                <a:close/>
                <a:moveTo>
                  <a:pt x="6378650" y="2294292"/>
                </a:moveTo>
                <a:cubicBezTo>
                  <a:pt x="6076398" y="2294292"/>
                  <a:pt x="5831862" y="2538827"/>
                  <a:pt x="5831862" y="2841079"/>
                </a:cubicBezTo>
                <a:lnTo>
                  <a:pt x="5828825" y="2912465"/>
                </a:lnTo>
                <a:lnTo>
                  <a:pt x="5827306" y="2910946"/>
                </a:lnTo>
                <a:lnTo>
                  <a:pt x="5757439" y="2913984"/>
                </a:lnTo>
                <a:cubicBezTo>
                  <a:pt x="5455187" y="2913984"/>
                  <a:pt x="5210651" y="3158519"/>
                  <a:pt x="5210651" y="3460771"/>
                </a:cubicBezTo>
                <a:cubicBezTo>
                  <a:pt x="5210651" y="3763023"/>
                  <a:pt x="5455187" y="4007558"/>
                  <a:pt x="5757439" y="4007558"/>
                </a:cubicBezTo>
                <a:lnTo>
                  <a:pt x="6923918" y="4007558"/>
                </a:lnTo>
                <a:lnTo>
                  <a:pt x="6923918" y="2841079"/>
                </a:lnTo>
                <a:cubicBezTo>
                  <a:pt x="6925437" y="2538827"/>
                  <a:pt x="6680902" y="2294292"/>
                  <a:pt x="6378650" y="2294292"/>
                </a:cubicBezTo>
                <a:close/>
                <a:moveTo>
                  <a:pt x="6378650" y="1764592"/>
                </a:moveTo>
                <a:cubicBezTo>
                  <a:pt x="6311820" y="1764592"/>
                  <a:pt x="6244991" y="1771047"/>
                  <a:pt x="6179680" y="1783957"/>
                </a:cubicBezTo>
                <a:cubicBezTo>
                  <a:pt x="6112850" y="1796108"/>
                  <a:pt x="6049059" y="1815853"/>
                  <a:pt x="5986786" y="1841673"/>
                </a:cubicBezTo>
                <a:cubicBezTo>
                  <a:pt x="5922994" y="1867494"/>
                  <a:pt x="5862240" y="1899390"/>
                  <a:pt x="5804523" y="1937361"/>
                </a:cubicBezTo>
                <a:lnTo>
                  <a:pt x="5977672" y="2198604"/>
                </a:lnTo>
                <a:cubicBezTo>
                  <a:pt x="6017163" y="2172783"/>
                  <a:pt x="6059691" y="2150001"/>
                  <a:pt x="6103737" y="2131774"/>
                </a:cubicBezTo>
                <a:cubicBezTo>
                  <a:pt x="6147784" y="2113548"/>
                  <a:pt x="6193350" y="2099879"/>
                  <a:pt x="6238915" y="2092284"/>
                </a:cubicBezTo>
                <a:cubicBezTo>
                  <a:pt x="6330046" y="2074058"/>
                  <a:pt x="6427253" y="2074058"/>
                  <a:pt x="6518384" y="2092284"/>
                </a:cubicBezTo>
                <a:cubicBezTo>
                  <a:pt x="6563950" y="2101397"/>
                  <a:pt x="6609516" y="2115067"/>
                  <a:pt x="6653562" y="2131774"/>
                </a:cubicBezTo>
                <a:cubicBezTo>
                  <a:pt x="6697609" y="2150001"/>
                  <a:pt x="6740137" y="2172783"/>
                  <a:pt x="6779627" y="2198604"/>
                </a:cubicBezTo>
                <a:lnTo>
                  <a:pt x="6952777" y="1937361"/>
                </a:lnTo>
                <a:cubicBezTo>
                  <a:pt x="6895060" y="1899390"/>
                  <a:pt x="6834306" y="1867494"/>
                  <a:pt x="6770514" y="1841673"/>
                </a:cubicBezTo>
                <a:cubicBezTo>
                  <a:pt x="6708241" y="1815853"/>
                  <a:pt x="6642930" y="1797627"/>
                  <a:pt x="6577620" y="1783957"/>
                </a:cubicBezTo>
                <a:cubicBezTo>
                  <a:pt x="6512309" y="1771047"/>
                  <a:pt x="6445479" y="1764592"/>
                  <a:pt x="6378650" y="176459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ED1F3-2D68-AD44-BACA-1D62A783E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450" y="4759132"/>
            <a:ext cx="5753100" cy="1478156"/>
          </a:xfrm>
        </p:spPr>
        <p:txBody>
          <a:bodyPr anchor="b">
            <a:noAutofit/>
          </a:bodyPr>
          <a:lstStyle>
            <a:lvl1pPr algn="ctr">
              <a:defRPr sz="31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9712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C3BEA96-AAC1-AB4D-AB7B-642CB9FA89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337641 w 12192000"/>
              <a:gd name="connsiteY0" fmla="*/ 2683118 h 6858000"/>
              <a:gd name="connsiteX1" fmla="*/ 6551799 w 12192000"/>
              <a:gd name="connsiteY1" fmla="*/ 2894239 h 6858000"/>
              <a:gd name="connsiteX2" fmla="*/ 6551799 w 12192000"/>
              <a:gd name="connsiteY2" fmla="*/ 3643033 h 6858000"/>
              <a:gd name="connsiteX3" fmla="*/ 6550280 w 12192000"/>
              <a:gd name="connsiteY3" fmla="*/ 3643033 h 6858000"/>
              <a:gd name="connsiteX4" fmla="*/ 5815155 w 12192000"/>
              <a:gd name="connsiteY4" fmla="*/ 3643033 h 6858000"/>
              <a:gd name="connsiteX5" fmla="*/ 5604034 w 12192000"/>
              <a:gd name="connsiteY5" fmla="*/ 3428875 h 6858000"/>
              <a:gd name="connsiteX6" fmla="*/ 5815155 w 12192000"/>
              <a:gd name="connsiteY6" fmla="*/ 3217755 h 6858000"/>
              <a:gd name="connsiteX7" fmla="*/ 6126520 w 12192000"/>
              <a:gd name="connsiteY7" fmla="*/ 3217755 h 6858000"/>
              <a:gd name="connsiteX8" fmla="*/ 6126520 w 12192000"/>
              <a:gd name="connsiteY8" fmla="*/ 2894239 h 6858000"/>
              <a:gd name="connsiteX9" fmla="*/ 6337641 w 12192000"/>
              <a:gd name="connsiteY9" fmla="*/ 2683118 h 6858000"/>
              <a:gd name="connsiteX10" fmla="*/ 6378650 w 12192000"/>
              <a:gd name="connsiteY10" fmla="*/ 2294292 h 6858000"/>
              <a:gd name="connsiteX11" fmla="*/ 5831862 w 12192000"/>
              <a:gd name="connsiteY11" fmla="*/ 2841079 h 6858000"/>
              <a:gd name="connsiteX12" fmla="*/ 5828825 w 12192000"/>
              <a:gd name="connsiteY12" fmla="*/ 2912465 h 6858000"/>
              <a:gd name="connsiteX13" fmla="*/ 5827306 w 12192000"/>
              <a:gd name="connsiteY13" fmla="*/ 2910946 h 6858000"/>
              <a:gd name="connsiteX14" fmla="*/ 5757439 w 12192000"/>
              <a:gd name="connsiteY14" fmla="*/ 2913984 h 6858000"/>
              <a:gd name="connsiteX15" fmla="*/ 5210651 w 12192000"/>
              <a:gd name="connsiteY15" fmla="*/ 3460771 h 6858000"/>
              <a:gd name="connsiteX16" fmla="*/ 5757439 w 12192000"/>
              <a:gd name="connsiteY16" fmla="*/ 4007558 h 6858000"/>
              <a:gd name="connsiteX17" fmla="*/ 6923918 w 12192000"/>
              <a:gd name="connsiteY17" fmla="*/ 4007558 h 6858000"/>
              <a:gd name="connsiteX18" fmla="*/ 6923918 w 12192000"/>
              <a:gd name="connsiteY18" fmla="*/ 2841079 h 6858000"/>
              <a:gd name="connsiteX19" fmla="*/ 6378650 w 12192000"/>
              <a:gd name="connsiteY19" fmla="*/ 2294292 h 6858000"/>
              <a:gd name="connsiteX20" fmla="*/ 6378650 w 12192000"/>
              <a:gd name="connsiteY20" fmla="*/ 1764592 h 6858000"/>
              <a:gd name="connsiteX21" fmla="*/ 6179680 w 12192000"/>
              <a:gd name="connsiteY21" fmla="*/ 1783957 h 6858000"/>
              <a:gd name="connsiteX22" fmla="*/ 5986786 w 12192000"/>
              <a:gd name="connsiteY22" fmla="*/ 1841673 h 6858000"/>
              <a:gd name="connsiteX23" fmla="*/ 5804523 w 12192000"/>
              <a:gd name="connsiteY23" fmla="*/ 1937361 h 6858000"/>
              <a:gd name="connsiteX24" fmla="*/ 5977672 w 12192000"/>
              <a:gd name="connsiteY24" fmla="*/ 2198604 h 6858000"/>
              <a:gd name="connsiteX25" fmla="*/ 6103737 w 12192000"/>
              <a:gd name="connsiteY25" fmla="*/ 2131774 h 6858000"/>
              <a:gd name="connsiteX26" fmla="*/ 6238915 w 12192000"/>
              <a:gd name="connsiteY26" fmla="*/ 2092284 h 6858000"/>
              <a:gd name="connsiteX27" fmla="*/ 6518384 w 12192000"/>
              <a:gd name="connsiteY27" fmla="*/ 2092284 h 6858000"/>
              <a:gd name="connsiteX28" fmla="*/ 6653562 w 12192000"/>
              <a:gd name="connsiteY28" fmla="*/ 2131774 h 6858000"/>
              <a:gd name="connsiteX29" fmla="*/ 6779627 w 12192000"/>
              <a:gd name="connsiteY29" fmla="*/ 2198604 h 6858000"/>
              <a:gd name="connsiteX30" fmla="*/ 6952777 w 12192000"/>
              <a:gd name="connsiteY30" fmla="*/ 1937361 h 6858000"/>
              <a:gd name="connsiteX31" fmla="*/ 6770514 w 12192000"/>
              <a:gd name="connsiteY31" fmla="*/ 1841673 h 6858000"/>
              <a:gd name="connsiteX32" fmla="*/ 6577620 w 12192000"/>
              <a:gd name="connsiteY32" fmla="*/ 1783957 h 6858000"/>
              <a:gd name="connsiteX33" fmla="*/ 6378650 w 12192000"/>
              <a:gd name="connsiteY33" fmla="*/ 1764592 h 6858000"/>
              <a:gd name="connsiteX34" fmla="*/ 0 w 12192000"/>
              <a:gd name="connsiteY34" fmla="*/ 0 h 6858000"/>
              <a:gd name="connsiteX35" fmla="*/ 12192000 w 12192000"/>
              <a:gd name="connsiteY35" fmla="*/ 0 h 6858000"/>
              <a:gd name="connsiteX36" fmla="*/ 12192000 w 12192000"/>
              <a:gd name="connsiteY36" fmla="*/ 6858000 h 6858000"/>
              <a:gd name="connsiteX37" fmla="*/ 0 w 12192000"/>
              <a:gd name="connsiteY3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192000" h="6858000">
                <a:moveTo>
                  <a:pt x="6337641" y="2683118"/>
                </a:moveTo>
                <a:cubicBezTo>
                  <a:pt x="6453074" y="2683118"/>
                  <a:pt x="6551799" y="2777287"/>
                  <a:pt x="6551799" y="2894239"/>
                </a:cubicBezTo>
                <a:lnTo>
                  <a:pt x="6551799" y="3643033"/>
                </a:lnTo>
                <a:lnTo>
                  <a:pt x="6550280" y="3643033"/>
                </a:lnTo>
                <a:lnTo>
                  <a:pt x="5815155" y="3643033"/>
                </a:lnTo>
                <a:cubicBezTo>
                  <a:pt x="5699722" y="3643033"/>
                  <a:pt x="5604034" y="3545827"/>
                  <a:pt x="5604034" y="3428875"/>
                </a:cubicBezTo>
                <a:cubicBezTo>
                  <a:pt x="5604034" y="3313442"/>
                  <a:pt x="5698203" y="3217755"/>
                  <a:pt x="5815155" y="3217755"/>
                </a:cubicBezTo>
                <a:lnTo>
                  <a:pt x="6126520" y="3217755"/>
                </a:lnTo>
                <a:lnTo>
                  <a:pt x="6126520" y="2894239"/>
                </a:lnTo>
                <a:cubicBezTo>
                  <a:pt x="6126520" y="2777287"/>
                  <a:pt x="6220689" y="2683118"/>
                  <a:pt x="6337641" y="2683118"/>
                </a:cubicBezTo>
                <a:close/>
                <a:moveTo>
                  <a:pt x="6378650" y="2294292"/>
                </a:moveTo>
                <a:cubicBezTo>
                  <a:pt x="6076398" y="2294292"/>
                  <a:pt x="5831862" y="2538827"/>
                  <a:pt x="5831862" y="2841079"/>
                </a:cubicBezTo>
                <a:lnTo>
                  <a:pt x="5828825" y="2912465"/>
                </a:lnTo>
                <a:lnTo>
                  <a:pt x="5827306" y="2910946"/>
                </a:lnTo>
                <a:lnTo>
                  <a:pt x="5757439" y="2913984"/>
                </a:lnTo>
                <a:cubicBezTo>
                  <a:pt x="5455187" y="2913984"/>
                  <a:pt x="5210651" y="3158519"/>
                  <a:pt x="5210651" y="3460771"/>
                </a:cubicBezTo>
                <a:cubicBezTo>
                  <a:pt x="5210651" y="3763023"/>
                  <a:pt x="5455187" y="4007558"/>
                  <a:pt x="5757439" y="4007558"/>
                </a:cubicBezTo>
                <a:lnTo>
                  <a:pt x="6923918" y="4007558"/>
                </a:lnTo>
                <a:lnTo>
                  <a:pt x="6923918" y="2841079"/>
                </a:lnTo>
                <a:cubicBezTo>
                  <a:pt x="6925437" y="2538827"/>
                  <a:pt x="6680902" y="2294292"/>
                  <a:pt x="6378650" y="2294292"/>
                </a:cubicBezTo>
                <a:close/>
                <a:moveTo>
                  <a:pt x="6378650" y="1764592"/>
                </a:moveTo>
                <a:cubicBezTo>
                  <a:pt x="6311820" y="1764592"/>
                  <a:pt x="6244991" y="1771047"/>
                  <a:pt x="6179680" y="1783957"/>
                </a:cubicBezTo>
                <a:cubicBezTo>
                  <a:pt x="6112850" y="1796108"/>
                  <a:pt x="6049059" y="1815853"/>
                  <a:pt x="5986786" y="1841673"/>
                </a:cubicBezTo>
                <a:cubicBezTo>
                  <a:pt x="5922994" y="1867494"/>
                  <a:pt x="5862240" y="1899390"/>
                  <a:pt x="5804523" y="1937361"/>
                </a:cubicBezTo>
                <a:lnTo>
                  <a:pt x="5977672" y="2198604"/>
                </a:lnTo>
                <a:cubicBezTo>
                  <a:pt x="6017163" y="2172783"/>
                  <a:pt x="6059691" y="2150001"/>
                  <a:pt x="6103737" y="2131774"/>
                </a:cubicBezTo>
                <a:cubicBezTo>
                  <a:pt x="6147784" y="2113548"/>
                  <a:pt x="6193350" y="2099879"/>
                  <a:pt x="6238915" y="2092284"/>
                </a:cubicBezTo>
                <a:cubicBezTo>
                  <a:pt x="6330046" y="2074058"/>
                  <a:pt x="6427253" y="2074058"/>
                  <a:pt x="6518384" y="2092284"/>
                </a:cubicBezTo>
                <a:cubicBezTo>
                  <a:pt x="6563950" y="2101397"/>
                  <a:pt x="6609516" y="2115067"/>
                  <a:pt x="6653562" y="2131774"/>
                </a:cubicBezTo>
                <a:cubicBezTo>
                  <a:pt x="6697609" y="2150001"/>
                  <a:pt x="6740137" y="2172783"/>
                  <a:pt x="6779627" y="2198604"/>
                </a:cubicBezTo>
                <a:lnTo>
                  <a:pt x="6952777" y="1937361"/>
                </a:lnTo>
                <a:cubicBezTo>
                  <a:pt x="6895060" y="1899390"/>
                  <a:pt x="6834306" y="1867494"/>
                  <a:pt x="6770514" y="1841673"/>
                </a:cubicBezTo>
                <a:cubicBezTo>
                  <a:pt x="6708241" y="1815853"/>
                  <a:pt x="6642930" y="1797627"/>
                  <a:pt x="6577620" y="1783957"/>
                </a:cubicBezTo>
                <a:cubicBezTo>
                  <a:pt x="6512309" y="1771047"/>
                  <a:pt x="6445479" y="1764592"/>
                  <a:pt x="6378650" y="176459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ED1F3-2D68-AD44-BACA-1D62A783E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450" y="4759132"/>
            <a:ext cx="5753100" cy="1478156"/>
          </a:xfrm>
        </p:spPr>
        <p:txBody>
          <a:bodyPr anchor="b">
            <a:noAutofit/>
          </a:bodyPr>
          <a:lstStyle>
            <a:lvl1pPr algn="ctr">
              <a:defRPr sz="31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49B2D75-B229-0944-8547-4DA3CEBB1F66}"/>
              </a:ext>
            </a:extLst>
          </p:cNvPr>
          <p:cNvSpPr/>
          <p:nvPr userDrawn="1"/>
        </p:nvSpPr>
        <p:spPr>
          <a:xfrm>
            <a:off x="5220181" y="1770806"/>
            <a:ext cx="1739418" cy="2237125"/>
          </a:xfrm>
          <a:custGeom>
            <a:avLst/>
            <a:gdLst>
              <a:gd name="connsiteX0" fmla="*/ 333794 w 516964"/>
              <a:gd name="connsiteY0" fmla="*/ 272847 h 664885"/>
              <a:gd name="connsiteX1" fmla="*/ 271234 w 516964"/>
              <a:gd name="connsiteY1" fmla="*/ 335309 h 664885"/>
              <a:gd name="connsiteX2" fmla="*/ 271234 w 516964"/>
              <a:gd name="connsiteY2" fmla="*/ 431257 h 664885"/>
              <a:gd name="connsiteX3" fmla="*/ 178881 w 516964"/>
              <a:gd name="connsiteY3" fmla="*/ 431257 h 664885"/>
              <a:gd name="connsiteX4" fmla="*/ 116320 w 516964"/>
              <a:gd name="connsiteY4" fmla="*/ 493720 h 664885"/>
              <a:gd name="connsiteX5" fmla="*/ 178881 w 516964"/>
              <a:gd name="connsiteY5" fmla="*/ 557084 h 664885"/>
              <a:gd name="connsiteX6" fmla="*/ 397258 w 516964"/>
              <a:gd name="connsiteY6" fmla="*/ 557084 h 664885"/>
              <a:gd name="connsiteX7" fmla="*/ 397529 w 516964"/>
              <a:gd name="connsiteY7" fmla="*/ 557309 h 664885"/>
              <a:gd name="connsiteX8" fmla="*/ 397258 w 516964"/>
              <a:gd name="connsiteY8" fmla="*/ 335309 h 664885"/>
              <a:gd name="connsiteX9" fmla="*/ 333794 w 516964"/>
              <a:gd name="connsiteY9" fmla="*/ 272847 h 664885"/>
              <a:gd name="connsiteX10" fmla="*/ 346433 w 516964"/>
              <a:gd name="connsiteY10" fmla="*/ 156799 h 664885"/>
              <a:gd name="connsiteX11" fmla="*/ 508749 w 516964"/>
              <a:gd name="connsiteY11" fmla="*/ 318860 h 664885"/>
              <a:gd name="connsiteX12" fmla="*/ 508884 w 516964"/>
              <a:gd name="connsiteY12" fmla="*/ 664885 h 664885"/>
              <a:gd name="connsiteX13" fmla="*/ 162316 w 516964"/>
              <a:gd name="connsiteY13" fmla="*/ 664704 h 664885"/>
              <a:gd name="connsiteX14" fmla="*/ 0 w 516964"/>
              <a:gd name="connsiteY14" fmla="*/ 502643 h 664885"/>
              <a:gd name="connsiteX15" fmla="*/ 162316 w 516964"/>
              <a:gd name="connsiteY15" fmla="*/ 340582 h 664885"/>
              <a:gd name="connsiteX16" fmla="*/ 183079 w 516964"/>
              <a:gd name="connsiteY16" fmla="*/ 339591 h 664885"/>
              <a:gd name="connsiteX17" fmla="*/ 183305 w 516964"/>
              <a:gd name="connsiteY17" fmla="*/ 339816 h 664885"/>
              <a:gd name="connsiteX18" fmla="*/ 184117 w 516964"/>
              <a:gd name="connsiteY18" fmla="*/ 318860 h 664885"/>
              <a:gd name="connsiteX19" fmla="*/ 346433 w 516964"/>
              <a:gd name="connsiteY19" fmla="*/ 156799 h 664885"/>
              <a:gd name="connsiteX20" fmla="*/ 346225 w 516964"/>
              <a:gd name="connsiteY20" fmla="*/ 0 h 664885"/>
              <a:gd name="connsiteX21" fmla="*/ 405428 w 516964"/>
              <a:gd name="connsiteY21" fmla="*/ 5645 h 664885"/>
              <a:gd name="connsiteX22" fmla="*/ 462934 w 516964"/>
              <a:gd name="connsiteY22" fmla="*/ 22680 h 664885"/>
              <a:gd name="connsiteX23" fmla="*/ 516964 w 516964"/>
              <a:gd name="connsiteY23" fmla="*/ 51072 h 664885"/>
              <a:gd name="connsiteX24" fmla="*/ 465597 w 516964"/>
              <a:gd name="connsiteY24" fmla="*/ 128722 h 664885"/>
              <a:gd name="connsiteX25" fmla="*/ 427907 w 516964"/>
              <a:gd name="connsiteY25" fmla="*/ 108893 h 664885"/>
              <a:gd name="connsiteX26" fmla="*/ 387689 w 516964"/>
              <a:gd name="connsiteY26" fmla="*/ 96995 h 664885"/>
              <a:gd name="connsiteX27" fmla="*/ 304726 w 516964"/>
              <a:gd name="connsiteY27" fmla="*/ 96995 h 664885"/>
              <a:gd name="connsiteX28" fmla="*/ 264553 w 516964"/>
              <a:gd name="connsiteY28" fmla="*/ 108893 h 664885"/>
              <a:gd name="connsiteX29" fmla="*/ 226863 w 516964"/>
              <a:gd name="connsiteY29" fmla="*/ 128722 h 664885"/>
              <a:gd name="connsiteX30" fmla="*/ 175496 w 516964"/>
              <a:gd name="connsiteY30" fmla="*/ 51072 h 664885"/>
              <a:gd name="connsiteX31" fmla="*/ 229526 w 516964"/>
              <a:gd name="connsiteY31" fmla="*/ 22680 h 664885"/>
              <a:gd name="connsiteX32" fmla="*/ 286987 w 516964"/>
              <a:gd name="connsiteY32" fmla="*/ 5645 h 664885"/>
              <a:gd name="connsiteX33" fmla="*/ 346225 w 516964"/>
              <a:gd name="connsiteY33" fmla="*/ 0 h 66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16964" h="664885">
                <a:moveTo>
                  <a:pt x="333794" y="272847"/>
                </a:moveTo>
                <a:cubicBezTo>
                  <a:pt x="299219" y="272847"/>
                  <a:pt x="271234" y="300833"/>
                  <a:pt x="271234" y="335309"/>
                </a:cubicBezTo>
                <a:lnTo>
                  <a:pt x="271234" y="431257"/>
                </a:lnTo>
                <a:lnTo>
                  <a:pt x="178881" y="431257"/>
                </a:lnTo>
                <a:cubicBezTo>
                  <a:pt x="144351" y="431257"/>
                  <a:pt x="116320" y="459244"/>
                  <a:pt x="116320" y="493720"/>
                </a:cubicBezTo>
                <a:cubicBezTo>
                  <a:pt x="116320" y="528196"/>
                  <a:pt x="144351" y="557084"/>
                  <a:pt x="178881" y="557084"/>
                </a:cubicBezTo>
                <a:lnTo>
                  <a:pt x="397258" y="557084"/>
                </a:lnTo>
                <a:lnTo>
                  <a:pt x="397529" y="557309"/>
                </a:lnTo>
                <a:lnTo>
                  <a:pt x="397258" y="335309"/>
                </a:lnTo>
                <a:cubicBezTo>
                  <a:pt x="397258" y="300833"/>
                  <a:pt x="368325" y="272847"/>
                  <a:pt x="333794" y="272847"/>
                </a:cubicBezTo>
                <a:close/>
                <a:moveTo>
                  <a:pt x="346433" y="156799"/>
                </a:moveTo>
                <a:cubicBezTo>
                  <a:pt x="436077" y="156799"/>
                  <a:pt x="508749" y="229357"/>
                  <a:pt x="508749" y="318860"/>
                </a:cubicBezTo>
                <a:lnTo>
                  <a:pt x="508884" y="664885"/>
                </a:lnTo>
                <a:lnTo>
                  <a:pt x="162316" y="664704"/>
                </a:lnTo>
                <a:cubicBezTo>
                  <a:pt x="72672" y="664704"/>
                  <a:pt x="0" y="592146"/>
                  <a:pt x="0" y="502643"/>
                </a:cubicBezTo>
                <a:cubicBezTo>
                  <a:pt x="0" y="413140"/>
                  <a:pt x="72672" y="340582"/>
                  <a:pt x="162316" y="340582"/>
                </a:cubicBezTo>
                <a:lnTo>
                  <a:pt x="183079" y="339591"/>
                </a:lnTo>
                <a:lnTo>
                  <a:pt x="183305" y="339816"/>
                </a:lnTo>
                <a:lnTo>
                  <a:pt x="184117" y="318860"/>
                </a:lnTo>
                <a:cubicBezTo>
                  <a:pt x="184117" y="229357"/>
                  <a:pt x="256789" y="156799"/>
                  <a:pt x="346433" y="156799"/>
                </a:cubicBezTo>
                <a:close/>
                <a:moveTo>
                  <a:pt x="346225" y="0"/>
                </a:moveTo>
                <a:cubicBezTo>
                  <a:pt x="366113" y="0"/>
                  <a:pt x="385997" y="1882"/>
                  <a:pt x="405428" y="5645"/>
                </a:cubicBezTo>
                <a:cubicBezTo>
                  <a:pt x="425108" y="9430"/>
                  <a:pt x="444473" y="15199"/>
                  <a:pt x="462934" y="22680"/>
                </a:cubicBezTo>
                <a:cubicBezTo>
                  <a:pt x="481802" y="30296"/>
                  <a:pt x="499947" y="39851"/>
                  <a:pt x="516964" y="51072"/>
                </a:cubicBezTo>
                <a:lnTo>
                  <a:pt x="465597" y="128722"/>
                </a:lnTo>
                <a:cubicBezTo>
                  <a:pt x="453726" y="120880"/>
                  <a:pt x="441042" y="114256"/>
                  <a:pt x="427907" y="108893"/>
                </a:cubicBezTo>
                <a:cubicBezTo>
                  <a:pt x="414998" y="103665"/>
                  <a:pt x="401411" y="99654"/>
                  <a:pt x="387689" y="96995"/>
                </a:cubicBezTo>
                <a:cubicBezTo>
                  <a:pt x="360516" y="91767"/>
                  <a:pt x="331989" y="91767"/>
                  <a:pt x="304726" y="96995"/>
                </a:cubicBezTo>
                <a:cubicBezTo>
                  <a:pt x="291004" y="99654"/>
                  <a:pt x="277463" y="103710"/>
                  <a:pt x="264553" y="108893"/>
                </a:cubicBezTo>
                <a:cubicBezTo>
                  <a:pt x="251373" y="114256"/>
                  <a:pt x="238689" y="120925"/>
                  <a:pt x="226863" y="128722"/>
                </a:cubicBezTo>
                <a:lnTo>
                  <a:pt x="175496" y="51072"/>
                </a:lnTo>
                <a:cubicBezTo>
                  <a:pt x="192468" y="39851"/>
                  <a:pt x="210658" y="30296"/>
                  <a:pt x="229526" y="22680"/>
                </a:cubicBezTo>
                <a:cubicBezTo>
                  <a:pt x="247987" y="15199"/>
                  <a:pt x="267352" y="9430"/>
                  <a:pt x="286987" y="5645"/>
                </a:cubicBezTo>
                <a:cubicBezTo>
                  <a:pt x="306441" y="1882"/>
                  <a:pt x="326336" y="0"/>
                  <a:pt x="346225" y="0"/>
                </a:cubicBezTo>
                <a:close/>
              </a:path>
            </a:pathLst>
          </a:custGeom>
          <a:solidFill>
            <a:schemeClr val="bg1"/>
          </a:solidFill>
          <a:ln w="951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0083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8FC6-76EC-984E-9773-C5DBB6E0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000" y="1404000"/>
            <a:ext cx="7632000" cy="4050000"/>
          </a:xfrm>
        </p:spPr>
        <p:txBody>
          <a:bodyPr lIns="90000" anchor="ctr">
            <a:noAutofit/>
          </a:bodyPr>
          <a:lstStyle>
            <a:lvl1pPr algn="ctr"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02C7-56AD-864F-92B3-D2D0DE20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1035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CF2AA-837E-3C4A-B91E-EDE6387E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000"/>
            <a:ext cx="11157638" cy="1159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3ED84-8824-B644-8FF5-06DB6FFFB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332" y="1800000"/>
            <a:ext cx="11157638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85D77-5875-E241-835A-1B0127A3F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1332" y="6369012"/>
            <a:ext cx="895767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000">
                <a:solidFill>
                  <a:schemeClr val="accent2"/>
                </a:solidFill>
              </a:defRPr>
            </a:lvl1pPr>
          </a:lstStyle>
          <a:p>
            <a:r>
              <a:rPr lang="en-GB"/>
              <a:t>sydan.fi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3130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50" r:id="rId2"/>
    <p:sldLayoutId id="2147483663" r:id="rId3"/>
    <p:sldLayoutId id="2147483678" r:id="rId4"/>
    <p:sldLayoutId id="2147483681" r:id="rId5"/>
    <p:sldLayoutId id="2147483660" r:id="rId6"/>
    <p:sldLayoutId id="2147483671" r:id="rId7"/>
    <p:sldLayoutId id="2147483682" r:id="rId8"/>
    <p:sldLayoutId id="2147483669" r:id="rId9"/>
    <p:sldLayoutId id="2147483668" r:id="rId10"/>
    <p:sldLayoutId id="2147483674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62" r:id="rId18"/>
    <p:sldLayoutId id="2147483672" r:id="rId19"/>
    <p:sldLayoutId id="2147483698" r:id="rId20"/>
    <p:sldLayoutId id="2147483691" r:id="rId21"/>
    <p:sldLayoutId id="2147483694" r:id="rId22"/>
    <p:sldLayoutId id="2147483701" r:id="rId23"/>
    <p:sldLayoutId id="2147483706" r:id="rId24"/>
    <p:sldLayoutId id="2147483707" r:id="rId2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1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3" userDrawn="1">
          <p15:clr>
            <a:srgbClr val="F26B43"/>
          </p15:clr>
        </p15:guide>
        <p15:guide id="2" orient="horz" pos="391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287" userDrawn="1">
          <p15:clr>
            <a:srgbClr val="F26B43"/>
          </p15:clr>
        </p15:guide>
        <p15:guide id="5" orient="horz" pos="4156" userDrawn="1">
          <p15:clr>
            <a:srgbClr val="F26B43"/>
          </p15:clr>
        </p15:guide>
        <p15:guide id="6" pos="4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4E1D-D20A-8A46-BDF8-37DB81356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783840"/>
            <a:ext cx="5058253" cy="1757680"/>
          </a:xfrm>
        </p:spPr>
        <p:txBody>
          <a:bodyPr>
            <a:normAutofit/>
          </a:bodyPr>
          <a:lstStyle/>
          <a:p>
            <a:r>
              <a:rPr lang="fi-FI" dirty="0">
                <a:latin typeface="Verdana"/>
                <a:ea typeface="Verdana"/>
              </a:rPr>
              <a:t>Toimintasuunnitelma 2025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C1326B-D662-DE44-AB78-52617F00D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185" y="4910022"/>
            <a:ext cx="5058253" cy="13272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600" dirty="0" err="1">
                <a:latin typeface="Georgia"/>
              </a:rPr>
              <a:t>Yhdistyksen</a:t>
            </a:r>
            <a:r>
              <a:rPr lang="en-GB" sz="1600" dirty="0">
                <a:latin typeface="Georgia"/>
              </a:rPr>
              <a:t> </a:t>
            </a:r>
            <a:r>
              <a:rPr lang="en-GB" sz="1600" dirty="0" err="1">
                <a:latin typeface="Georgia"/>
              </a:rPr>
              <a:t>nimi</a:t>
            </a:r>
            <a:endParaRPr lang="en-GB" sz="1600" dirty="0">
              <a:latin typeface="Georgia"/>
            </a:endParaRPr>
          </a:p>
          <a:p>
            <a:r>
              <a:rPr lang="en-GB" sz="1200" dirty="0">
                <a:latin typeface="Georgia"/>
              </a:rPr>
              <a:t>___._____._____</a:t>
            </a:r>
          </a:p>
        </p:txBody>
      </p:sp>
      <p:pic>
        <p:nvPicPr>
          <p:cNvPr id="13" name="Kuvan paikkamerkki 12" descr="Kuva, joka sisältää kohteen henkilö, vaate, piha-, puu&#10;&#10;Kuvaus luotu automaattisesti">
            <a:extLst>
              <a:ext uri="{FF2B5EF4-FFF2-40B4-BE49-F238E27FC236}">
                <a16:creationId xmlns:a16="http://schemas.microsoft.com/office/drawing/2014/main" id="{E7CE1476-0E60-0FF8-8F8B-10A509AD89AB}"/>
              </a:ext>
            </a:extLst>
          </p:cNvPr>
          <p:cNvPicPr>
            <a:picLocks noGrp="1" noChangeAspect="1"/>
          </p:cNvPicPr>
          <p:nvPr>
            <p:ph type="pic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Kuvan paikkamerkki 14" descr="Kuva, joka sisältää kohteen henkilö, vaate, taapero, Leivontakulho&#10;&#10;Kuvaus luotu automaattisesti">
            <a:extLst>
              <a:ext uri="{FF2B5EF4-FFF2-40B4-BE49-F238E27FC236}">
                <a16:creationId xmlns:a16="http://schemas.microsoft.com/office/drawing/2014/main" id="{18D0E6B0-649F-6FAB-B6EA-B39E21D90BDE}"/>
              </a:ext>
            </a:extLst>
          </p:cNvPr>
          <p:cNvPicPr>
            <a:picLocks noGrp="1" noChangeAspect="1"/>
          </p:cNvPicPr>
          <p:nvPr>
            <p:ph type="pic" idx="1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7" name="Kuvan paikkamerkki 16">
            <a:extLst>
              <a:ext uri="{FF2B5EF4-FFF2-40B4-BE49-F238E27FC236}">
                <a16:creationId xmlns:a16="http://schemas.microsoft.com/office/drawing/2014/main" id="{555C2902-D487-5D34-351F-77F4A3892697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19543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7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397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77280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21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795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rbera Light" panose="02000300000000000000" pitchFamily="50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51" y="520949"/>
            <a:ext cx="11052692" cy="584574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350">
                <a:solidFill>
                  <a:srgbClr val="ED1F2D"/>
                </a:solidFill>
                <a:latin typeface="Verdana"/>
                <a:ea typeface="Verdana"/>
              </a:rPr>
              <a:t>Vaikuttaminen</a:t>
            </a:r>
            <a:endParaRPr lang="fi-FI" sz="1465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BB48555-D23D-471A-A324-61275E21972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032" y="351227"/>
            <a:ext cx="2397227" cy="584574"/>
          </a:xfrm>
          <a:prstGeom prst="rect">
            <a:avLst/>
          </a:prstGeom>
        </p:spPr>
      </p:pic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/>
        </p:nvGraphicFramePr>
        <p:xfrm>
          <a:off x="495319" y="1742578"/>
          <a:ext cx="11201361" cy="2400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519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1946068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5005266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  <a:gridCol w="2757508">
                  <a:extLst>
                    <a:ext uri="{9D8B030D-6E8A-4147-A177-3AD203B41FA5}">
                      <a16:colId xmlns:a16="http://schemas.microsoft.com/office/drawing/2014/main" val="3152274022"/>
                    </a:ext>
                  </a:extLst>
                </a:gridCol>
              </a:tblGrid>
              <a:tr h="274989"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Tavoite 2025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Mittarit ja tavoitearvot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212567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None/>
                      </a:pPr>
                      <a:endParaRPr lang="fi-FI" sz="1000" dirty="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790412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n paikkamerkki 4" descr="Kuva, joka sisältää kohteen piha-, henkilö, taivas, vaate&#10;&#10;Kuvaus luotu automaattisesti">
            <a:extLst>
              <a:ext uri="{FF2B5EF4-FFF2-40B4-BE49-F238E27FC236}">
                <a16:creationId xmlns:a16="http://schemas.microsoft.com/office/drawing/2014/main" id="{60332A9A-62A0-E4EB-7A85-A7E5957DE7E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687" y="620713"/>
            <a:ext cx="5981683" cy="1159200"/>
          </a:xfrm>
        </p:spPr>
        <p:txBody>
          <a:bodyPr>
            <a:noAutofit/>
          </a:bodyPr>
          <a:lstStyle/>
          <a:p>
            <a:pPr algn="ctr" defTabSz="914376"/>
            <a:r>
              <a:rPr lang="fi-FI" sz="2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Rakenteet tukevat Sydänliiton toimintojen, tuotteiden ja menetelmien käyttöä sekä vaikuttamista</a:t>
            </a:r>
            <a:endParaRPr lang="fi-FI" sz="2000" b="1" ker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ulukko 8">
            <a:extLst>
              <a:ext uri="{FF2B5EF4-FFF2-40B4-BE49-F238E27FC236}">
                <a16:creationId xmlns:a16="http://schemas.microsoft.com/office/drawing/2014/main" id="{10BE2A45-F663-F2FF-1C63-40AE1FCC8E62}"/>
              </a:ext>
            </a:extLst>
          </p:cNvPr>
          <p:cNvGraphicFramePr>
            <a:graphicFrameLocks/>
          </p:cNvGraphicFramePr>
          <p:nvPr/>
        </p:nvGraphicFramePr>
        <p:xfrm>
          <a:off x="5708687" y="2123738"/>
          <a:ext cx="5981682" cy="27429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693034">
                  <a:extLst>
                    <a:ext uri="{9D8B030D-6E8A-4147-A177-3AD203B41FA5}">
                      <a16:colId xmlns:a16="http://schemas.microsoft.com/office/drawing/2014/main" val="2341204502"/>
                    </a:ext>
                  </a:extLst>
                </a:gridCol>
                <a:gridCol w="3288648">
                  <a:extLst>
                    <a:ext uri="{9D8B030D-6E8A-4147-A177-3AD203B41FA5}">
                      <a16:colId xmlns:a16="http://schemas.microsoft.com/office/drawing/2014/main" val="3638585169"/>
                    </a:ext>
                  </a:extLst>
                </a:gridCol>
              </a:tblGrid>
              <a:tr h="395942">
                <a:tc>
                  <a:txBody>
                    <a:bodyPr/>
                    <a:lstStyle/>
                    <a:p>
                      <a:pPr algn="ctr"/>
                      <a:r>
                        <a:rPr lang="fi-FI" sz="1400" b="1" baseline="0">
                          <a:solidFill>
                            <a:schemeClr val="tx1"/>
                          </a:solidFill>
                        </a:rPr>
                        <a:t>PÄÄTAVOITTEET</a:t>
                      </a:r>
                      <a:endParaRPr lang="fi-FI" sz="1400" b="1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baseline="0">
                          <a:solidFill>
                            <a:schemeClr val="tx1"/>
                          </a:solidFill>
                        </a:rPr>
                        <a:t>PAINOPISTEET</a:t>
                      </a:r>
                      <a:endParaRPr lang="fi-FI" sz="1400" b="1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99199"/>
                  </a:ext>
                </a:extLst>
              </a:tr>
              <a:tr h="2346998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fi-FI" sz="1200" b="0" u="none" strike="noStrike" noProof="0">
                          <a:solidFill>
                            <a:schemeClr val="tx1"/>
                          </a:solidFill>
                        </a:rPr>
                        <a:t>Sydänliiton rakenteiden vahvistaminen strategian mukaisesti, jotta käytössä olisi riittävästi resursseja ja osaamista. </a:t>
                      </a:r>
                      <a:endParaRPr lang="en-US" sz="1200" b="0" u="none" strike="noStrike" noProof="0">
                        <a:solidFill>
                          <a:srgbClr val="333334"/>
                        </a:solidFill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fi-FI" sz="1200" b="0" u="none" strike="noStrike" noProof="0">
                          <a:solidFill>
                            <a:schemeClr val="tx1"/>
                          </a:solidFill>
                        </a:rPr>
                        <a:t>Rakenteet tukevat palveluiden käyttöä, jotta kohderyhmät saavat tarvitsemansa tiedon ja tuen asuinpaikasta riippumatta.</a:t>
                      </a:r>
                      <a:endParaRPr lang="fi-FI" b="0" u="none" strike="noStrike" noProof="0">
                        <a:latin typeface="Verdana"/>
                      </a:endParaRPr>
                    </a:p>
                  </a:txBody>
                  <a:tcPr marT="72000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333334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fi-FI" sz="1200" b="0" u="none" strike="noStrike" noProof="0">
                          <a:solidFill>
                            <a:srgbClr val="333334"/>
                          </a:solidFill>
                        </a:rPr>
                        <a:t>Määritämme erilaisia, laajemmin kohderyhmiä tavoittavia osallistumisen tapoja.</a:t>
                      </a:r>
                      <a:endParaRPr lang="en-US" sz="1200" b="0" u="none" strike="noStrike" noProof="0">
                        <a:solidFill>
                          <a:srgbClr val="333334"/>
                        </a:solidFill>
                      </a:endParaRPr>
                    </a:p>
                    <a:p>
                      <a:pPr marL="17145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333334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fi-FI" sz="1200" b="0" u="none" strike="noStrike" noProof="0">
                          <a:solidFill>
                            <a:srgbClr val="333334"/>
                          </a:solidFill>
                        </a:rPr>
                        <a:t>Vahvistamme Sydänliiton rakenteita, jotta käytössä on riittävästi resursseja ja osaamista. </a:t>
                      </a:r>
                      <a:endParaRPr lang="en-US" sz="1200" b="0" u="none" strike="noStrike" noProof="0">
                        <a:solidFill>
                          <a:srgbClr val="333334"/>
                        </a:solidFill>
                      </a:endParaRPr>
                    </a:p>
                    <a:p>
                      <a:pPr marL="17145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333334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fi-FI" sz="1200" b="0" u="none" strike="noStrike" noProof="0">
                          <a:solidFill>
                            <a:srgbClr val="333334"/>
                          </a:solidFill>
                        </a:rPr>
                        <a:t>Kehitämme asiakkuuksien hallintaa.</a:t>
                      </a:r>
                      <a:endParaRPr lang="en-US" sz="1200" b="0" u="none" strike="noStrike" noProof="0">
                        <a:solidFill>
                          <a:srgbClr val="333334"/>
                        </a:solidFill>
                      </a:endParaRPr>
                    </a:p>
                    <a:p>
                      <a:pPr marL="17145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333334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fi-FI" sz="1200" b="0" u="none" strike="noStrike" noProof="0">
                          <a:solidFill>
                            <a:srgbClr val="333334"/>
                          </a:solidFill>
                        </a:rPr>
                        <a:t>Vietämme 70-vuotisjuhlavuotta.</a:t>
                      </a:r>
                      <a:endParaRPr lang="fi-FI" b="0" i="0" u="none" strike="noStrike" noProof="0">
                        <a:solidFill>
                          <a:srgbClr val="333334"/>
                        </a:solidFill>
                        <a:latin typeface="Verdana"/>
                      </a:endParaRPr>
                    </a:p>
                  </a:txBody>
                  <a:tcPr marT="72000"/>
                </a:tc>
                <a:extLst>
                  <a:ext uri="{0D108BD9-81ED-4DB2-BD59-A6C34878D82A}">
                    <a16:rowId xmlns:a16="http://schemas.microsoft.com/office/drawing/2014/main" val="5396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70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605271" y="5581760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r>
              <a:rPr lang="fi-FI" sz="2397" err="1">
                <a:solidFill>
                  <a:srgbClr val="FFFFFF"/>
                </a:solidFill>
                <a:latin typeface="Calibri"/>
              </a:rPr>
              <a:t>Oo</a:t>
            </a:r>
            <a:r>
              <a:rPr lang="fi-FI" sz="2397">
                <a:solidFill>
                  <a:srgbClr val="FFFFFF"/>
                </a:solidFill>
                <a:latin typeface="Calibri"/>
              </a:rPr>
              <a:t> 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813476" y="5547276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0" y="258130"/>
            <a:ext cx="7779609" cy="584574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350" b="1">
                <a:solidFill>
                  <a:srgbClr val="ED1F2D"/>
                </a:solidFill>
                <a:latin typeface="Verdana"/>
                <a:ea typeface="Verdana"/>
              </a:rPr>
              <a:t>Rakenteet ja toimintamallit</a:t>
            </a:r>
            <a:endParaRPr lang="fi-FI" sz="1465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6F4109A6-43FA-F13E-88BD-B687B9A2673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711" y="258130"/>
            <a:ext cx="2397227" cy="584574"/>
          </a:xfrm>
          <a:prstGeom prst="rect">
            <a:avLst/>
          </a:prstGeom>
        </p:spPr>
      </p:pic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21EFF8A9-397F-1D3E-A02F-1B0192C13E8A}"/>
              </a:ext>
            </a:extLst>
          </p:cNvPr>
          <p:cNvGraphicFramePr>
            <a:graphicFrameLocks noGrp="1"/>
          </p:cNvGraphicFramePr>
          <p:nvPr/>
        </p:nvGraphicFramePr>
        <p:xfrm>
          <a:off x="281671" y="1272197"/>
          <a:ext cx="11628657" cy="36041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8064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163164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3557237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  <a:gridCol w="3280192">
                  <a:extLst>
                    <a:ext uri="{9D8B030D-6E8A-4147-A177-3AD203B41FA5}">
                      <a16:colId xmlns:a16="http://schemas.microsoft.com/office/drawing/2014/main" val="2592089315"/>
                    </a:ext>
                  </a:extLst>
                </a:gridCol>
              </a:tblGrid>
              <a:tr h="314149"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</a:rPr>
                        <a:t>Kohderyhmä</a:t>
                      </a:r>
                      <a:endParaRPr lang="fi-FI" sz="10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</a:rPr>
                        <a:t>Tavoite 2025</a:t>
                      </a:r>
                      <a:endParaRPr lang="fi-FI" sz="10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</a:rPr>
                        <a:t>Toimenpiteet</a:t>
                      </a:r>
                      <a:endParaRPr lang="fi-FI" sz="10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</a:rPr>
                        <a:t>Mittarit ja tavoitearvot</a:t>
                      </a:r>
                      <a:endParaRPr lang="fi-FI" sz="100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717562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i-FI" sz="1000" b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i-FI" sz="1000" b="0" i="0" u="none" strike="noStrike" noProof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769" marR="121769" marT="60885" marB="60885"/>
                </a:tc>
                <a:extLst>
                  <a:ext uri="{0D108BD9-81ED-4DB2-BD59-A6C34878D82A}">
                    <a16:rowId xmlns:a16="http://schemas.microsoft.com/office/drawing/2014/main" val="3488761034"/>
                  </a:ext>
                </a:extLst>
              </a:tr>
              <a:tr h="54573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fi-FI" sz="10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i-FI" sz="1000" b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fi-FI" sz="1000" b="0" i="0" u="none" strike="noStrike" noProof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769" marR="121769" marT="60885" marB="60885"/>
                </a:tc>
                <a:extLst>
                  <a:ext uri="{0D108BD9-81ED-4DB2-BD59-A6C34878D82A}">
                    <a16:rowId xmlns:a16="http://schemas.microsoft.com/office/drawing/2014/main" val="3582365405"/>
                  </a:ext>
                </a:extLst>
              </a:tr>
              <a:tr h="59159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fi-FI" sz="10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69" marR="121769" marT="60885" marB="60885"/>
                </a:tc>
                <a:extLst>
                  <a:ext uri="{0D108BD9-81ED-4DB2-BD59-A6C34878D82A}">
                    <a16:rowId xmlns:a16="http://schemas.microsoft.com/office/drawing/2014/main" val="3023959624"/>
                  </a:ext>
                </a:extLst>
              </a:tr>
              <a:tr h="717561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i-FI" sz="1000" b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/>
                        <a:buChar char="•"/>
                      </a:pPr>
                      <a:endParaRPr lang="fi-FI" sz="1000" b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769" marR="121769" marT="60885" marB="60885"/>
                </a:tc>
                <a:extLst>
                  <a:ext uri="{0D108BD9-81ED-4DB2-BD59-A6C34878D82A}">
                    <a16:rowId xmlns:a16="http://schemas.microsoft.com/office/drawing/2014/main" val="1908028891"/>
                  </a:ext>
                </a:extLst>
              </a:tr>
              <a:tr h="717561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i-FI" sz="1000" b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21769" marR="121769" marT="60885" marB="60885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/>
                        <a:buChar char="•"/>
                      </a:pPr>
                      <a:endParaRPr lang="fi-FI" sz="10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769" marR="121769" marT="60885" marB="60885"/>
                </a:tc>
                <a:extLst>
                  <a:ext uri="{0D108BD9-81ED-4DB2-BD59-A6C34878D82A}">
                    <a16:rowId xmlns:a16="http://schemas.microsoft.com/office/drawing/2014/main" val="193047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97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791824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080" y="319118"/>
            <a:ext cx="8056186" cy="581599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350" b="1">
                <a:solidFill>
                  <a:srgbClr val="ED1F2D"/>
                </a:solidFill>
                <a:latin typeface="Verdana"/>
                <a:ea typeface="Verdana"/>
              </a:rPr>
              <a:t>Rakenteet ja toimintamallit</a:t>
            </a:r>
            <a:endParaRPr lang="fi-FI" sz="1465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BB48555-D23D-471A-A324-61275E21972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654" y="316143"/>
            <a:ext cx="2397227" cy="584574"/>
          </a:xfrm>
          <a:prstGeom prst="rect">
            <a:avLst/>
          </a:prstGeom>
        </p:spPr>
      </p:pic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/>
        </p:nvGraphicFramePr>
        <p:xfrm>
          <a:off x="292287" y="1274700"/>
          <a:ext cx="11607425" cy="47154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45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2484659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4473224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  <a:gridCol w="3201697">
                  <a:extLst>
                    <a:ext uri="{9D8B030D-6E8A-4147-A177-3AD203B41FA5}">
                      <a16:colId xmlns:a16="http://schemas.microsoft.com/office/drawing/2014/main" val="2592089315"/>
                    </a:ext>
                  </a:extLst>
                </a:gridCol>
              </a:tblGrid>
              <a:tr h="273354"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</a:rPr>
                        <a:t>Kohderyhmä</a:t>
                      </a:r>
                      <a:endParaRPr lang="fi-FI" sz="1100">
                        <a:solidFill>
                          <a:schemeClr val="bg1"/>
                        </a:solidFill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</a:rPr>
                        <a:t>Tavoite 2025</a:t>
                      </a:r>
                      <a:endParaRPr lang="fi-FI" sz="1100">
                        <a:solidFill>
                          <a:schemeClr val="bg1"/>
                        </a:solidFill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</a:rPr>
                        <a:t>Toimenpiteet</a:t>
                      </a:r>
                      <a:endParaRPr lang="fi-FI" sz="1100">
                        <a:solidFill>
                          <a:schemeClr val="bg1"/>
                        </a:solidFill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</a:rPr>
                        <a:t>Mittarit ja tavoitearvot</a:t>
                      </a:r>
                      <a:endParaRPr lang="fi-FI" sz="1100">
                        <a:solidFill>
                          <a:schemeClr val="bg1"/>
                        </a:solidFill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2231006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 b="0" i="0" u="none" strike="noStrike" noProof="0" dirty="0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 kern="1200">
                        <a:solidFill>
                          <a:schemeClr val="tx1"/>
                        </a:solidFill>
                        <a:latin typeface="Verdana"/>
                        <a:ea typeface="Verdana"/>
                        <a:cs typeface="+mn-cs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333334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endParaRPr lang="fi-FI" sz="1000" b="0" u="none" strike="noStrike" noProof="0">
                        <a:solidFill>
                          <a:schemeClr val="tx1"/>
                        </a:solidFill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i-FI" sz="1000" b="0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138953560"/>
                  </a:ext>
                </a:extLst>
              </a:tr>
              <a:tr h="2195020">
                <a:tc>
                  <a:txBody>
                    <a:bodyPr/>
                    <a:lstStyle/>
                    <a:p>
                      <a:endParaRPr lang="fi-FI" sz="10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000" strike="sngStrike">
                        <a:solidFill>
                          <a:schemeClr val="tx1"/>
                        </a:solidFill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600"/>
                        </a:spcAft>
                        <a:buClr>
                          <a:srgbClr val="333334"/>
                        </a:buClr>
                        <a:buFont typeface="Arial,Sans-Serif" panose="020B0604020202020204" pitchFamily="34" charset="0"/>
                        <a:buChar char="•"/>
                      </a:pPr>
                      <a:endParaRPr lang="fi-FI" sz="1000">
                        <a:solidFill>
                          <a:schemeClr val="tx1"/>
                        </a:solidFill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Char char="•"/>
                      </a:pPr>
                      <a:endParaRPr lang="fi-FI" sz="1000" b="0" dirty="0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67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3">
            <a:extLst>
              <a:ext uri="{FF2B5EF4-FFF2-40B4-BE49-F238E27FC236}">
                <a16:creationId xmlns:a16="http://schemas.microsoft.com/office/drawing/2014/main" id="{E9EA8E8B-757D-406B-9BFA-556563318C3A}"/>
              </a:ext>
            </a:extLst>
          </p:cNvPr>
          <p:cNvSpPr txBox="1">
            <a:spLocks/>
          </p:cNvSpPr>
          <p:nvPr/>
        </p:nvSpPr>
        <p:spPr>
          <a:xfrm>
            <a:off x="1048856" y="305902"/>
            <a:ext cx="9679302" cy="653934"/>
          </a:xfrm>
          <a:prstGeom prst="rect">
            <a:avLst/>
          </a:prstGeom>
        </p:spPr>
        <p:txBody>
          <a:bodyPr lIns="91438" tIns="45720" rIns="91438" bIns="45720" anchor="t"/>
          <a:lstStyle>
            <a:lvl1pPr algn="ctr" eaLnBrk="1" hangingPunct="1">
              <a:defRPr sz="400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defTabSz="914376">
              <a:defRPr/>
            </a:pPr>
            <a:r>
              <a:rPr lang="fi-FI" sz="2801" b="1">
                <a:solidFill>
                  <a:srgbClr val="FF0000"/>
                </a:solidFill>
              </a:rPr>
              <a:t>Painopisteet ja toimenpiteet vuosi</a:t>
            </a:r>
            <a:r>
              <a:rPr lang="fi-FI" sz="3050" b="1" kern="0">
                <a:solidFill>
                  <a:srgbClr val="FF0000"/>
                </a:solidFill>
                <a:latin typeface="Verdana"/>
                <a:ea typeface="Verdana"/>
              </a:rPr>
              <a:t> 2025 </a:t>
            </a:r>
            <a:endParaRPr lang="fi-FI" sz="3050">
              <a:solidFill>
                <a:srgbClr val="FF0000"/>
              </a:solidFill>
              <a:latin typeface="Verdana"/>
              <a:ea typeface="Verdana"/>
            </a:endParaRPr>
          </a:p>
        </p:txBody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B0F1DF20-C99A-CADD-01CB-41A1819608D4}"/>
              </a:ext>
            </a:extLst>
          </p:cNvPr>
          <p:cNvCxnSpPr>
            <a:cxnSpLocks/>
          </p:cNvCxnSpPr>
          <p:nvPr/>
        </p:nvCxnSpPr>
        <p:spPr>
          <a:xfrm>
            <a:off x="10005030" y="1437387"/>
            <a:ext cx="0" cy="329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>
            <a:extLst>
              <a:ext uri="{FF2B5EF4-FFF2-40B4-BE49-F238E27FC236}">
                <a16:creationId xmlns:a16="http://schemas.microsoft.com/office/drawing/2014/main" id="{2DEC9020-CF3C-C0C8-EAF6-3A0DCE9C062A}"/>
              </a:ext>
            </a:extLst>
          </p:cNvPr>
          <p:cNvCxnSpPr>
            <a:cxnSpLocks/>
          </p:cNvCxnSpPr>
          <p:nvPr/>
        </p:nvCxnSpPr>
        <p:spPr>
          <a:xfrm>
            <a:off x="1850110" y="1429500"/>
            <a:ext cx="0" cy="293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6C6BC171-59C6-181A-6921-AF9CEEC4927F}"/>
              </a:ext>
            </a:extLst>
          </p:cNvPr>
          <p:cNvCxnSpPr>
            <a:cxnSpLocks/>
          </p:cNvCxnSpPr>
          <p:nvPr/>
        </p:nvCxnSpPr>
        <p:spPr>
          <a:xfrm>
            <a:off x="7295691" y="1455670"/>
            <a:ext cx="0" cy="329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uora yhdysviiva 39">
            <a:extLst>
              <a:ext uri="{FF2B5EF4-FFF2-40B4-BE49-F238E27FC236}">
                <a16:creationId xmlns:a16="http://schemas.microsoft.com/office/drawing/2014/main" id="{5618069E-6BCE-F520-F381-FBD5E381B596}"/>
              </a:ext>
            </a:extLst>
          </p:cNvPr>
          <p:cNvCxnSpPr>
            <a:cxnSpLocks/>
          </p:cNvCxnSpPr>
          <p:nvPr/>
        </p:nvCxnSpPr>
        <p:spPr>
          <a:xfrm>
            <a:off x="4472123" y="1429501"/>
            <a:ext cx="0" cy="329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ulukko 44">
            <a:extLst>
              <a:ext uri="{FF2B5EF4-FFF2-40B4-BE49-F238E27FC236}">
                <a16:creationId xmlns:a16="http://schemas.microsoft.com/office/drawing/2014/main" id="{927E5DE2-5E5E-86F2-586C-E5D149716672}"/>
              </a:ext>
            </a:extLst>
          </p:cNvPr>
          <p:cNvGraphicFramePr>
            <a:graphicFrameLocks noGrp="1"/>
          </p:cNvGraphicFramePr>
          <p:nvPr/>
        </p:nvGraphicFramePr>
        <p:xfrm>
          <a:off x="622958" y="959836"/>
          <a:ext cx="10946078" cy="584530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06402">
                  <a:extLst>
                    <a:ext uri="{9D8B030D-6E8A-4147-A177-3AD203B41FA5}">
                      <a16:colId xmlns:a16="http://schemas.microsoft.com/office/drawing/2014/main" val="3824271356"/>
                    </a:ext>
                  </a:extLst>
                </a:gridCol>
                <a:gridCol w="2481429">
                  <a:extLst>
                    <a:ext uri="{9D8B030D-6E8A-4147-A177-3AD203B41FA5}">
                      <a16:colId xmlns:a16="http://schemas.microsoft.com/office/drawing/2014/main" val="697361850"/>
                    </a:ext>
                  </a:extLst>
                </a:gridCol>
                <a:gridCol w="2753032">
                  <a:extLst>
                    <a:ext uri="{9D8B030D-6E8A-4147-A177-3AD203B41FA5}">
                      <a16:colId xmlns:a16="http://schemas.microsoft.com/office/drawing/2014/main" val="2886674768"/>
                    </a:ext>
                  </a:extLst>
                </a:gridCol>
                <a:gridCol w="2670355">
                  <a:extLst>
                    <a:ext uri="{9D8B030D-6E8A-4147-A177-3AD203B41FA5}">
                      <a16:colId xmlns:a16="http://schemas.microsoft.com/office/drawing/2014/main" val="2884749243"/>
                    </a:ext>
                  </a:extLst>
                </a:gridCol>
                <a:gridCol w="2434860">
                  <a:extLst>
                    <a:ext uri="{9D8B030D-6E8A-4147-A177-3AD203B41FA5}">
                      <a16:colId xmlns:a16="http://schemas.microsoft.com/office/drawing/2014/main" val="2538846917"/>
                    </a:ext>
                  </a:extLst>
                </a:gridCol>
              </a:tblGrid>
              <a:tr h="25292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TEEMA JA KOHDERYHMÄ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1000" b="1"/>
                        <a:t>Tammi-Maaliskuu</a:t>
                      </a:r>
                      <a:endParaRPr lang="fi-FI" sz="900" b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1. Ravitsemus ja kasvisruoka | kaikille kohderyhmille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---------------------------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2. Vaihdevuosiin liittyvä terveys | vaihdevuosia lähestyville/kokeville naisille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1000" b="1"/>
                        <a:t>Huhti-Kesäkuu</a:t>
                      </a: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900" b="0"/>
                        <a:t>Sairastuneen ääni, sepelvaltimotauti ja Tulppa | sairastuneille ja läheisille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900" b="0"/>
                        <a:t>---------------------------</a:t>
                      </a:r>
                    </a:p>
                    <a:p>
                      <a:pPr marL="228600" marR="0" lvl="0" indent="-22860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</a:pPr>
                      <a:r>
                        <a:rPr lang="fi-FI" sz="900" b="0"/>
                        <a:t>Sydänviikko 18.-25.5 – liikunta | </a:t>
                      </a:r>
                      <a:r>
                        <a:rPr lang="fi-FI" sz="900" b="0" i="0" u="none" strike="noStrike" noProof="0">
                          <a:solidFill>
                            <a:srgbClr val="333334"/>
                          </a:solidFill>
                          <a:latin typeface="Verdana"/>
                        </a:rPr>
                        <a:t>sairastuneille ja läheisille / työikäiset, ikääntyneet ja jäsenet</a:t>
                      </a:r>
                      <a:endParaRPr lang="fi-FI" sz="900" b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000" b="1">
                          <a:solidFill>
                            <a:schemeClr val="dk1"/>
                          </a:solidFill>
                          <a:effectLst/>
                        </a:rPr>
                        <a:t>Heinä-Syyskuu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Stressi, uni, palautuminen, ruutuaika | kaikille kohderyhmille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1000" b="1"/>
                        <a:t>Loka-Joulukuu</a:t>
                      </a:r>
                    </a:p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 b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 b="0">
                          <a:solidFill>
                            <a:schemeClr val="dk1"/>
                          </a:solidFill>
                          <a:effectLst/>
                        </a:rPr>
                        <a:t>Vastuullinen painopuhe |</a:t>
                      </a:r>
                    </a:p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 b="0">
                          <a:solidFill>
                            <a:schemeClr val="dk1"/>
                          </a:solidFill>
                          <a:effectLst/>
                        </a:rPr>
                        <a:t>henkilöille, joilla tai heidän läheisellä on ylipainoa ja heitä kohtaavat ammattilaisille</a:t>
                      </a:r>
                    </a:p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 b="0">
                        <a:solidFill>
                          <a:schemeClr val="dk1"/>
                        </a:solidFill>
                        <a:effectLst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476992706"/>
                  </a:ext>
                </a:extLst>
              </a:tr>
              <a:tr h="96671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LIITTO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/>
                        <a:t>Valtakunnallinen ravitsemus &amp; kasvisruokakampanja, planetaarinen ruokavalio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/>
                        <a:t>Naisen sydän –palvelun lanseerauskampanja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/>
                        <a:t>Vaikuttamistyö (alue- ja kuntavaalit)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/>
                        <a:t>Pieni ele viestintä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/>
                        <a:t>Juhlavuoden apurahahaku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/>
                        <a:t>Valtakunnallinen sepelvaltimotautikampanja (huhtikuu), tutkimuksen tulosten julkistaminen (hoito ja kokemukset)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/>
                        <a:t>Pieni ele –viestintä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900" b="0"/>
                        <a:t>Vaikuttamistyö (alue- ja kuntavaalit)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/>
                        <a:t>Sydänviikko: valtakunnallinen viestintä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Verdana"/>
                        </a:rPr>
                        <a:t>Valtakunnallisia kampanjoita teemaan liittyen eri kohderyhmille. </a:t>
                      </a:r>
                    </a:p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>
                          <a:solidFill>
                            <a:schemeClr val="dk1"/>
                          </a:solidFill>
                          <a:effectLst/>
                        </a:rPr>
                        <a:t>Vaikuttamistyö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/>
                        <a:t>Valtakunnallista kampanjoita teemaan liittyen  (loka/marraskuu) eri kohderyhmille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/>
                        <a:t>Tutkimustulosten julkistaminen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/>
                        <a:t>Ammattilaisviestintään verkko-opiston kurssin markkinointia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/>
                        <a:t>Vaikuttamistyö (juhlaseminaari)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4062321461"/>
                  </a:ext>
                </a:extLst>
              </a:tr>
              <a:tr h="15640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/>
                    </a:p>
                  </a:txBody>
                  <a:tcPr marL="121770" marR="121770" marT="60885" marB="60885" vert="vert270"/>
                </a:tc>
                <a:tc gridSpan="4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fi-FI" sz="900" b="1">
                          <a:solidFill>
                            <a:schemeClr val="tx1"/>
                          </a:solidFill>
                        </a:rPr>
                        <a:t>Läpi vuoden säännöllistä toimintaa, viestintää ja vaikuttamista</a:t>
                      </a:r>
                      <a:r>
                        <a:rPr lang="fi-FI" sz="900">
                          <a:solidFill>
                            <a:schemeClr val="tx1"/>
                          </a:solidFill>
                        </a:rPr>
                        <a:t>. Omat mediat (lehti, verkkopalvelut, somet, uutiskirjeet)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>
                          <a:solidFill>
                            <a:schemeClr val="tx1"/>
                          </a:solidFill>
                        </a:rPr>
                        <a:t>Varainhankinta: läpi vuoden testamentti- ja kuukausilahjoittamismarkkinointia. Jäsenhankintaa.</a:t>
                      </a:r>
                      <a:endParaRPr lang="fi-FI" sz="9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/>
                    </a:p>
                  </a:txBody>
                  <a:tcPr marL="121770" marR="121770" marT="60885" marB="60885"/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900" b="0" i="0">
                        <a:solidFill>
                          <a:schemeClr val="dk1"/>
                        </a:solidFill>
                        <a:effectLst/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 hMerge="1">
                  <a:txBody>
                    <a:bodyPr/>
                    <a:lstStyle/>
                    <a:p>
                      <a:endParaRPr lang="fi-FI" sz="900" b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112416865"/>
                  </a:ext>
                </a:extLst>
              </a:tr>
              <a:tr h="99337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ALUE/PIIRI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Osallistuminen halutessaan kampanjoiden viestintään omissa kanavissa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Vaalivaikuttaminen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Osallistuminen halutessaan kampanjoiden viestintään omissa kanavissa</a:t>
                      </a:r>
                      <a:endParaRPr lang="fi-FI" sz="9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 dirty="0"/>
                        <a:t>Sydänviikkoon liittyvien tapahtumien ja toimenpiteiden toteuttaminen ja yhdistyksien tapahtumien tukeminen.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 dirty="0"/>
                        <a:t>Vaalivaikuttaminen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Osallistuminen halutessaan kampanjoiden viestintään omissa kanavissa</a:t>
                      </a:r>
                    </a:p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Vaikuttamistyö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Osallistuminen halutessaan kampanjoiden viestintään omissa kanavissa</a:t>
                      </a:r>
                    </a:p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Vaikuttamistyö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/>
                    </a:p>
                    <a:p>
                      <a:endParaRPr lang="fi-FI" sz="900" b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354954105"/>
                  </a:ext>
                </a:extLst>
              </a:tr>
              <a:tr h="97415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YHDISTYS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Osallistuminen halutessaan kampanjoiden viestintään omissa kanavissa</a:t>
                      </a:r>
                    </a:p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Vaalikävelyt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Osallistuminen halutessaan kampanjoiden viestintään omissa kanavissa</a:t>
                      </a:r>
                      <a:endParaRPr lang="fi-FI" sz="900" b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/>
                        <a:t>Sydänviikkoon liittyvien tapahtumien ja toimenpiteiden toteuttaminen. Jäsenhankinta.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/>
                        <a:t>Pieni ele -keräys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Osallistuminen halutessaan kampanjoiden viestintään omissa kanavissa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Paikallisvaikuttaminen</a:t>
                      </a:r>
                    </a:p>
                    <a:p>
                      <a:endParaRPr lang="fi-FI" sz="900" b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Osallistuminen halutessaan kampanjoiden viestintään omissa kanavissa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Paikallisvaikuttaminen</a:t>
                      </a:r>
                    </a:p>
                    <a:p>
                      <a:endParaRPr lang="fi-FI" sz="900" b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575457762"/>
                  </a:ext>
                </a:extLst>
              </a:tr>
              <a:tr h="83209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VALTAK.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Osallistuminen halutessaan kampanjoiden viestintään omissa kanavissa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Vaalivaikuttaminen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/>
                        <a:t>Sydänviikkoon liittyvien tapahtumien ja toimenpiteiden toteuttaminen. Jäsenhankinta. Osallistuminen Sydänviikon viestintään omissa kanavissa.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Osallistuminen halutessaan kampanjoiden viestintään omissa kanavissa</a:t>
                      </a:r>
                    </a:p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/>
                        <a:t>Vaikuttamistyö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Osallistuminen halutessaan kampanjoiden viestintään omissa kanavissa</a:t>
                      </a:r>
                    </a:p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Vaikuttamistyö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408688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33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547379" y="0"/>
            <a:ext cx="6643379" cy="6858000"/>
          </a:xfrm>
          <a:custGeom>
            <a:avLst/>
            <a:gdLst/>
            <a:ahLst/>
            <a:cxnLst/>
            <a:rect l="l" t="t" r="r" b="b"/>
            <a:pathLst>
              <a:path w="9965068" h="10287000">
                <a:moveTo>
                  <a:pt x="0" y="0"/>
                </a:moveTo>
                <a:lnTo>
                  <a:pt x="9965068" y="0"/>
                </a:lnTo>
                <a:lnTo>
                  <a:pt x="9965068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i-FI" sz="1200"/>
          </a:p>
        </p:txBody>
      </p:sp>
      <p:grpSp>
        <p:nvGrpSpPr>
          <p:cNvPr id="3" name="Group 3"/>
          <p:cNvGrpSpPr/>
          <p:nvPr/>
        </p:nvGrpSpPr>
        <p:grpSpPr>
          <a:xfrm>
            <a:off x="-547379" y="-4847"/>
            <a:ext cx="6643379" cy="6858000"/>
            <a:chOff x="0" y="0"/>
            <a:chExt cx="2408296" cy="270933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408296" cy="2709333"/>
            </a:xfrm>
            <a:custGeom>
              <a:avLst/>
              <a:gdLst/>
              <a:ahLst/>
              <a:cxnLst/>
              <a:rect l="l" t="t" r="r" b="b"/>
              <a:pathLst>
                <a:path w="2408296" h="2709333">
                  <a:moveTo>
                    <a:pt x="0" y="0"/>
                  </a:moveTo>
                  <a:lnTo>
                    <a:pt x="2408296" y="0"/>
                  </a:lnTo>
                  <a:lnTo>
                    <a:pt x="240829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0000">
                <a:alpha val="19608"/>
              </a:srgbClr>
            </a:solidFill>
          </p:spPr>
          <p:txBody>
            <a:bodyPr/>
            <a:lstStyle/>
            <a:p>
              <a:endParaRPr lang="fi-FI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2408296" cy="274743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2053"/>
                </a:lnSpc>
              </a:pPr>
              <a:endParaRPr sz="1200"/>
            </a:p>
          </p:txBody>
        </p:sp>
      </p:grpSp>
      <p:grpSp>
        <p:nvGrpSpPr>
          <p:cNvPr id="6" name="Group 6"/>
          <p:cNvGrpSpPr>
            <a:grpSpLocks noChangeAspect="1"/>
          </p:cNvGrpSpPr>
          <p:nvPr/>
        </p:nvGrpSpPr>
        <p:grpSpPr>
          <a:xfrm rot="2700000">
            <a:off x="8461251" y="1676342"/>
            <a:ext cx="1590771" cy="1590771"/>
            <a:chOff x="0" y="0"/>
            <a:chExt cx="14400530" cy="1440053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400530" cy="14399261"/>
            </a:xfrm>
            <a:custGeom>
              <a:avLst/>
              <a:gdLst/>
              <a:ahLst/>
              <a:cxnLst/>
              <a:rect l="l" t="t" r="r" b="b"/>
              <a:pathLst>
                <a:path w="14400530" h="14399261">
                  <a:moveTo>
                    <a:pt x="7199630" y="0"/>
                  </a:moveTo>
                  <a:cubicBezTo>
                    <a:pt x="3223260" y="0"/>
                    <a:pt x="0" y="3223260"/>
                    <a:pt x="0" y="7199630"/>
                  </a:cubicBezTo>
                  <a:cubicBezTo>
                    <a:pt x="0" y="11176001"/>
                    <a:pt x="3223260" y="14399261"/>
                    <a:pt x="7199630" y="14399261"/>
                  </a:cubicBezTo>
                  <a:lnTo>
                    <a:pt x="14399261" y="14399261"/>
                  </a:lnTo>
                  <a:lnTo>
                    <a:pt x="14399261" y="7199630"/>
                  </a:lnTo>
                  <a:cubicBezTo>
                    <a:pt x="14400530" y="3223260"/>
                    <a:pt x="11176000" y="0"/>
                    <a:pt x="7199630" y="0"/>
                  </a:cubicBezTo>
                  <a:close/>
                </a:path>
              </a:pathLst>
            </a:custGeom>
            <a:solidFill>
              <a:srgbClr val="F58B75"/>
            </a:solidFill>
          </p:spPr>
          <p:txBody>
            <a:bodyPr/>
            <a:lstStyle/>
            <a:p>
              <a:endParaRPr lang="fi-FI" sz="1200"/>
            </a:p>
          </p:txBody>
        </p:sp>
      </p:grpSp>
      <p:grpSp>
        <p:nvGrpSpPr>
          <p:cNvPr id="8" name="Group 8"/>
          <p:cNvGrpSpPr>
            <a:grpSpLocks noChangeAspect="1"/>
          </p:cNvGrpSpPr>
          <p:nvPr/>
        </p:nvGrpSpPr>
        <p:grpSpPr>
          <a:xfrm rot="8100000">
            <a:off x="9647797" y="2862889"/>
            <a:ext cx="1590771" cy="1590771"/>
            <a:chOff x="0" y="0"/>
            <a:chExt cx="14400530" cy="1440053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4400530" cy="14399261"/>
            </a:xfrm>
            <a:custGeom>
              <a:avLst/>
              <a:gdLst/>
              <a:ahLst/>
              <a:cxnLst/>
              <a:rect l="l" t="t" r="r" b="b"/>
              <a:pathLst>
                <a:path w="14400530" h="14399261">
                  <a:moveTo>
                    <a:pt x="7199630" y="0"/>
                  </a:moveTo>
                  <a:cubicBezTo>
                    <a:pt x="3223260" y="0"/>
                    <a:pt x="0" y="3223260"/>
                    <a:pt x="0" y="7199630"/>
                  </a:cubicBezTo>
                  <a:cubicBezTo>
                    <a:pt x="0" y="11176001"/>
                    <a:pt x="3223260" y="14399261"/>
                    <a:pt x="7199630" y="14399261"/>
                  </a:cubicBezTo>
                  <a:lnTo>
                    <a:pt x="14399261" y="14399261"/>
                  </a:lnTo>
                  <a:lnTo>
                    <a:pt x="14399261" y="7199630"/>
                  </a:lnTo>
                  <a:cubicBezTo>
                    <a:pt x="14400530" y="3223260"/>
                    <a:pt x="11176000" y="0"/>
                    <a:pt x="7199630" y="0"/>
                  </a:cubicBezTo>
                  <a:close/>
                </a:path>
              </a:pathLst>
            </a:custGeom>
            <a:solidFill>
              <a:srgbClr val="FEE4D2"/>
            </a:solidFill>
          </p:spPr>
          <p:txBody>
            <a:bodyPr/>
            <a:lstStyle/>
            <a:p>
              <a:endParaRPr lang="fi-FI" sz="1200"/>
            </a:p>
          </p:txBody>
        </p:sp>
      </p:grpSp>
      <p:grpSp>
        <p:nvGrpSpPr>
          <p:cNvPr id="10" name="Group 10"/>
          <p:cNvGrpSpPr>
            <a:grpSpLocks noChangeAspect="1"/>
          </p:cNvGrpSpPr>
          <p:nvPr/>
        </p:nvGrpSpPr>
        <p:grpSpPr>
          <a:xfrm rot="-2700000">
            <a:off x="7274704" y="2862889"/>
            <a:ext cx="1590771" cy="1590771"/>
            <a:chOff x="0" y="0"/>
            <a:chExt cx="14400530" cy="1440053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4400530" cy="14399261"/>
            </a:xfrm>
            <a:custGeom>
              <a:avLst/>
              <a:gdLst/>
              <a:ahLst/>
              <a:cxnLst/>
              <a:rect l="l" t="t" r="r" b="b"/>
              <a:pathLst>
                <a:path w="14400530" h="14399261">
                  <a:moveTo>
                    <a:pt x="7199630" y="0"/>
                  </a:moveTo>
                  <a:cubicBezTo>
                    <a:pt x="3223260" y="0"/>
                    <a:pt x="0" y="3223260"/>
                    <a:pt x="0" y="7199630"/>
                  </a:cubicBezTo>
                  <a:cubicBezTo>
                    <a:pt x="0" y="11176001"/>
                    <a:pt x="3223260" y="14399261"/>
                    <a:pt x="7199630" y="14399261"/>
                  </a:cubicBezTo>
                  <a:lnTo>
                    <a:pt x="14399261" y="14399261"/>
                  </a:lnTo>
                  <a:lnTo>
                    <a:pt x="14399261" y="7199630"/>
                  </a:lnTo>
                  <a:cubicBezTo>
                    <a:pt x="14400530" y="3223260"/>
                    <a:pt x="11176000" y="0"/>
                    <a:pt x="7199630" y="0"/>
                  </a:cubicBezTo>
                  <a:close/>
                </a:path>
              </a:pathLst>
            </a:custGeom>
            <a:solidFill>
              <a:srgbClr val="ED1B2E"/>
            </a:solidFill>
          </p:spPr>
          <p:txBody>
            <a:bodyPr/>
            <a:lstStyle/>
            <a:p>
              <a:endParaRPr lang="fi-FI" sz="1200"/>
            </a:p>
          </p:txBody>
        </p:sp>
      </p:grpSp>
      <p:grpSp>
        <p:nvGrpSpPr>
          <p:cNvPr id="12" name="Group 12"/>
          <p:cNvGrpSpPr/>
          <p:nvPr/>
        </p:nvGrpSpPr>
        <p:grpSpPr>
          <a:xfrm rot="2700000">
            <a:off x="8605981" y="1821072"/>
            <a:ext cx="1301310" cy="1301310"/>
            <a:chOff x="0" y="0"/>
            <a:chExt cx="6350000" cy="63500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DFBFB"/>
            </a:solidFill>
          </p:spPr>
          <p:txBody>
            <a:bodyPr/>
            <a:lstStyle/>
            <a:p>
              <a:endParaRPr lang="fi-FI" sz="1200"/>
            </a:p>
          </p:txBody>
        </p:sp>
      </p:grpSp>
      <p:grpSp>
        <p:nvGrpSpPr>
          <p:cNvPr id="14" name="Group 14"/>
          <p:cNvGrpSpPr/>
          <p:nvPr/>
        </p:nvGrpSpPr>
        <p:grpSpPr>
          <a:xfrm rot="2700000">
            <a:off x="9792528" y="3007619"/>
            <a:ext cx="1301310" cy="1301310"/>
            <a:chOff x="0" y="0"/>
            <a:chExt cx="6350000" cy="63500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DFBFB"/>
            </a:solidFill>
          </p:spPr>
          <p:txBody>
            <a:bodyPr/>
            <a:lstStyle/>
            <a:p>
              <a:endParaRPr lang="fi-FI" sz="1200"/>
            </a:p>
          </p:txBody>
        </p:sp>
      </p:grpSp>
      <p:grpSp>
        <p:nvGrpSpPr>
          <p:cNvPr id="16" name="Group 16"/>
          <p:cNvGrpSpPr/>
          <p:nvPr/>
        </p:nvGrpSpPr>
        <p:grpSpPr>
          <a:xfrm rot="2700000">
            <a:off x="7419434" y="3007619"/>
            <a:ext cx="1301310" cy="1301310"/>
            <a:chOff x="0" y="0"/>
            <a:chExt cx="6350000" cy="635000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DFBFB"/>
            </a:solidFill>
          </p:spPr>
          <p:txBody>
            <a:bodyPr/>
            <a:lstStyle/>
            <a:p>
              <a:endParaRPr lang="fi-FI" sz="1200"/>
            </a:p>
          </p:txBody>
        </p:sp>
      </p:grpSp>
      <p:sp>
        <p:nvSpPr>
          <p:cNvPr id="18" name="Freeform 18"/>
          <p:cNvSpPr/>
          <p:nvPr/>
        </p:nvSpPr>
        <p:spPr>
          <a:xfrm>
            <a:off x="8884747" y="2099838"/>
            <a:ext cx="743779" cy="743779"/>
          </a:xfrm>
          <a:custGeom>
            <a:avLst/>
            <a:gdLst/>
            <a:ahLst/>
            <a:cxnLst/>
            <a:rect l="l" t="t" r="r" b="b"/>
            <a:pathLst>
              <a:path w="1115668" h="1115668">
                <a:moveTo>
                  <a:pt x="0" y="0"/>
                </a:moveTo>
                <a:lnTo>
                  <a:pt x="1115668" y="0"/>
                </a:lnTo>
                <a:lnTo>
                  <a:pt x="1115668" y="1115668"/>
                </a:lnTo>
                <a:lnTo>
                  <a:pt x="0" y="111566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i-FI" sz="1200"/>
          </a:p>
        </p:txBody>
      </p:sp>
      <p:sp>
        <p:nvSpPr>
          <p:cNvPr id="19" name="Freeform 19"/>
          <p:cNvSpPr/>
          <p:nvPr/>
        </p:nvSpPr>
        <p:spPr>
          <a:xfrm>
            <a:off x="7700448" y="3288633"/>
            <a:ext cx="739283" cy="739283"/>
          </a:xfrm>
          <a:custGeom>
            <a:avLst/>
            <a:gdLst/>
            <a:ahLst/>
            <a:cxnLst/>
            <a:rect l="l" t="t" r="r" b="b"/>
            <a:pathLst>
              <a:path w="1108924" h="1108924">
                <a:moveTo>
                  <a:pt x="0" y="0"/>
                </a:moveTo>
                <a:lnTo>
                  <a:pt x="1108924" y="0"/>
                </a:lnTo>
                <a:lnTo>
                  <a:pt x="1108924" y="1108924"/>
                </a:lnTo>
                <a:lnTo>
                  <a:pt x="0" y="110892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i-FI" sz="1200"/>
          </a:p>
        </p:txBody>
      </p:sp>
      <p:sp>
        <p:nvSpPr>
          <p:cNvPr id="20" name="Freeform 20"/>
          <p:cNvSpPr/>
          <p:nvPr/>
        </p:nvSpPr>
        <p:spPr>
          <a:xfrm>
            <a:off x="9950816" y="3183978"/>
            <a:ext cx="984733" cy="984733"/>
          </a:xfrm>
          <a:custGeom>
            <a:avLst/>
            <a:gdLst/>
            <a:ahLst/>
            <a:cxnLst/>
            <a:rect l="l" t="t" r="r" b="b"/>
            <a:pathLst>
              <a:path w="1477099" h="1477099">
                <a:moveTo>
                  <a:pt x="0" y="0"/>
                </a:moveTo>
                <a:lnTo>
                  <a:pt x="1477099" y="0"/>
                </a:lnTo>
                <a:lnTo>
                  <a:pt x="1477099" y="1477099"/>
                </a:lnTo>
                <a:lnTo>
                  <a:pt x="0" y="1477099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i-FI" sz="1200"/>
          </a:p>
        </p:txBody>
      </p:sp>
      <p:sp>
        <p:nvSpPr>
          <p:cNvPr id="22" name="TextBox 22"/>
          <p:cNvSpPr txBox="1"/>
          <p:nvPr/>
        </p:nvSpPr>
        <p:spPr>
          <a:xfrm>
            <a:off x="685800" y="524701"/>
            <a:ext cx="5021237" cy="9094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999">
                <a:solidFill>
                  <a:srgbClr val="FFFFFF"/>
                </a:solidFill>
                <a:latin typeface="Gerbera 1"/>
                <a:ea typeface="Gerbera 1"/>
                <a:cs typeface="Gerbera 1"/>
                <a:sym typeface="Gerbera 1"/>
              </a:rPr>
              <a:t>Sydänliiton toiminnan painopisteet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617310" y="917740"/>
            <a:ext cx="3278653" cy="6292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0"/>
              </a:lnSpc>
            </a:pPr>
            <a:r>
              <a:rPr lang="en-US" sz="1400">
                <a:solidFill>
                  <a:srgbClr val="000000"/>
                </a:solidFill>
                <a:latin typeface="Gerbera 1"/>
                <a:ea typeface="Gerbera 1"/>
                <a:cs typeface="Gerbera 1"/>
                <a:sym typeface="Gerbera 1"/>
              </a:rPr>
              <a:t>Vaikuttaminen</a:t>
            </a:r>
          </a:p>
          <a:p>
            <a:pPr algn="ctr">
              <a:lnSpc>
                <a:spcPts val="1493"/>
              </a:lnSpc>
              <a:spcBef>
                <a:spcPct val="0"/>
              </a:spcBef>
            </a:pPr>
            <a:r>
              <a:rPr lang="en-US" sz="1067">
                <a:solidFill>
                  <a:srgbClr val="000000"/>
                </a:solidFill>
                <a:latin typeface="Gerbera 2"/>
                <a:ea typeface="Gerbera 2"/>
                <a:cs typeface="Gerbera 2"/>
                <a:sym typeface="Gerbera 2"/>
              </a:rPr>
              <a:t>Sydänliiton ratkaisujen hyödyntämiseksi ja yhteiskunnallisen keskustelun käymiseksi.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222852" y="4889574"/>
            <a:ext cx="2767403" cy="7830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200">
                <a:solidFill>
                  <a:srgbClr val="000000"/>
                </a:solidFill>
                <a:latin typeface="Gerbera 1"/>
                <a:ea typeface="Gerbera 1"/>
                <a:cs typeface="Gerbera 1"/>
                <a:sym typeface="Gerbera 1"/>
              </a:rPr>
              <a:t>Toiminnot, tuotteet ja menetelmät</a:t>
            </a:r>
          </a:p>
          <a:p>
            <a:pPr algn="ctr">
              <a:lnSpc>
                <a:spcPts val="1493"/>
              </a:lnSpc>
              <a:spcBef>
                <a:spcPct val="0"/>
              </a:spcBef>
            </a:pPr>
            <a:r>
              <a:rPr lang="en-US" sz="1067">
                <a:solidFill>
                  <a:srgbClr val="000000"/>
                </a:solidFill>
                <a:latin typeface="Gerbera 2"/>
                <a:ea typeface="Gerbera 2"/>
                <a:cs typeface="Gerbera 2"/>
                <a:sym typeface="Gerbera 2"/>
              </a:rPr>
              <a:t>vastaavat kohderyhmien tarpeisiin tutkittuun tietoon perustuen. Kehitämme niitä voimavara- ja kohderyhmälähtöisesti.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9378442" y="4895924"/>
            <a:ext cx="2727935" cy="6292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0"/>
              </a:lnSpc>
            </a:pPr>
            <a:r>
              <a:rPr lang="en-US" sz="1400">
                <a:solidFill>
                  <a:srgbClr val="000000"/>
                </a:solidFill>
                <a:latin typeface="Gerbera 1"/>
                <a:ea typeface="Gerbera 1"/>
                <a:cs typeface="Gerbera 1"/>
                <a:sym typeface="Gerbera 1"/>
              </a:rPr>
              <a:t>Rakenteet</a:t>
            </a:r>
          </a:p>
          <a:p>
            <a:pPr algn="ctr">
              <a:lnSpc>
                <a:spcPts val="1493"/>
              </a:lnSpc>
              <a:spcBef>
                <a:spcPct val="0"/>
              </a:spcBef>
            </a:pPr>
            <a:r>
              <a:rPr lang="en-US" sz="1067">
                <a:solidFill>
                  <a:srgbClr val="000000"/>
                </a:solidFill>
                <a:latin typeface="Gerbera 2"/>
                <a:ea typeface="Gerbera 2"/>
                <a:cs typeface="Gerbera 2"/>
                <a:sym typeface="Gerbera 2"/>
              </a:rPr>
              <a:t>tukevat Sydänliiton toimintojen, tuotteiden ja menetelmien käyttöä sekä vaikuttamista.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31" y="522000"/>
            <a:ext cx="11188739" cy="967822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800">
                <a:solidFill>
                  <a:srgbClr val="ED1F2D"/>
                </a:solidFill>
              </a:rPr>
              <a:t>Tuotteet, toiminnot ja menetelmät </a:t>
            </a:r>
            <a:br>
              <a:rPr lang="fi-FI" sz="2800">
                <a:solidFill>
                  <a:srgbClr val="ED1F2D"/>
                </a:solidFill>
              </a:rPr>
            </a:br>
            <a:r>
              <a:rPr lang="fi-FI" sz="2800">
                <a:solidFill>
                  <a:srgbClr val="ED1F2D"/>
                </a:solidFill>
              </a:rPr>
              <a:t>kohderyhmien tarpeisiin</a:t>
            </a:r>
            <a:endParaRPr lang="fi-FI" sz="1800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0" name="Taulukko 8">
            <a:extLst>
              <a:ext uri="{FF2B5EF4-FFF2-40B4-BE49-F238E27FC236}">
                <a16:creationId xmlns:a16="http://schemas.microsoft.com/office/drawing/2014/main" id="{2992ECF6-B4B4-CAB2-A6C4-1F4A5301C8B0}"/>
              </a:ext>
            </a:extLst>
          </p:cNvPr>
          <p:cNvGraphicFramePr>
            <a:graphicFrameLocks noGrp="1"/>
          </p:cNvGraphicFramePr>
          <p:nvPr>
            <p:ph type="pic" idx="1"/>
          </p:nvPr>
        </p:nvGraphicFramePr>
        <p:xfrm>
          <a:off x="3535680" y="1948397"/>
          <a:ext cx="8154689" cy="3609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6653">
                  <a:extLst>
                    <a:ext uri="{9D8B030D-6E8A-4147-A177-3AD203B41FA5}">
                      <a16:colId xmlns:a16="http://schemas.microsoft.com/office/drawing/2014/main" val="2341204502"/>
                    </a:ext>
                  </a:extLst>
                </a:gridCol>
                <a:gridCol w="2781474">
                  <a:extLst>
                    <a:ext uri="{9D8B030D-6E8A-4147-A177-3AD203B41FA5}">
                      <a16:colId xmlns:a16="http://schemas.microsoft.com/office/drawing/2014/main" val="1492874534"/>
                    </a:ext>
                  </a:extLst>
                </a:gridCol>
                <a:gridCol w="3166562">
                  <a:extLst>
                    <a:ext uri="{9D8B030D-6E8A-4147-A177-3AD203B41FA5}">
                      <a16:colId xmlns:a16="http://schemas.microsoft.com/office/drawing/2014/main" val="3053538874"/>
                    </a:ext>
                  </a:extLst>
                </a:gridCol>
              </a:tblGrid>
              <a:tr h="509222"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PÄÄTAVOITTEET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PAINOPISTEET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PAINOPISTEEN YLEISMITTARIT JA TAVOITEARVOT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99199"/>
                  </a:ext>
                </a:extLst>
              </a:tr>
              <a:tr h="3099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Toimintamme ja palvelumme tunnetaan ja kohderyhmät kokevat ne itselleen tarpeellisiksi.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Kohderyhmät saavat tarjonnastamme tarvitsemansa tiedon ja tuen sekä mahdollisuuden toimintaamme. </a:t>
                      </a:r>
                    </a:p>
                  </a:txBody>
                  <a:tcPr marL="144000" marR="90000" marT="90000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Panostamme siihen, että kohderyhmämme löytävät koko Sydänliitossa kehitetyt tuotteet ja palvelut. Ne tukevat kohderyhmiä ja kannustavat toimintaan. </a:t>
                      </a:r>
                    </a:p>
                    <a:p>
                      <a:pPr marL="17145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Kasvatamme toimintamme merkityksellisyyttä kohderyhmissä.</a:t>
                      </a:r>
                    </a:p>
                    <a:p>
                      <a:pPr marL="17145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Kohdennamme ja priorisoimme toimintaamme järjestelmällisesti perustaen sen arviointiin ja asiakasymmärrykseen.</a:t>
                      </a:r>
                      <a:endParaRPr lang="fi-FI" sz="1200" dirty="0">
                        <a:ea typeface="Verdana" panose="020B0604030504040204" pitchFamily="34" charset="0"/>
                      </a:endParaRPr>
                    </a:p>
                  </a:txBody>
                  <a:tcPr marR="90000" marT="72000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Sydänliiton yleistunnettuus väestössä 35 % (tuntee hyvin tai jonkun verran)</a:t>
                      </a:r>
                    </a:p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NPS tuotteista ja palveluista vähintään 60</a:t>
                      </a:r>
                    </a:p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Kaikista palveluista ja kampanjoista (vastaa 4-5):</a:t>
                      </a:r>
                    </a:p>
                    <a:p>
                      <a:pPr marL="35560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Kokemus tiedon saamisesta 80 %</a:t>
                      </a:r>
                    </a:p>
                    <a:p>
                      <a:pPr marL="35560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Kokemus tuen saamisesta 70 % </a:t>
                      </a:r>
                    </a:p>
                    <a:p>
                      <a:pPr marL="35560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Vaikutus 75 % </a:t>
                      </a:r>
                    </a:p>
                  </a:txBody>
                  <a:tcPr marR="90000" marT="72000"/>
                </a:tc>
                <a:extLst>
                  <a:ext uri="{0D108BD9-81ED-4DB2-BD59-A6C34878D82A}">
                    <a16:rowId xmlns:a16="http://schemas.microsoft.com/office/drawing/2014/main" val="5396656"/>
                  </a:ext>
                </a:extLst>
              </a:tr>
            </a:tbl>
          </a:graphicData>
        </a:graphic>
      </p:graphicFrame>
      <p:pic>
        <p:nvPicPr>
          <p:cNvPr id="9" name="Kuvan paikkamerkki 6" descr="Kuva, joka sisältää kohteen vaate, henkilö, piha-, taivas&#10;&#10;Kuvaus luotu automaattisesti">
            <a:extLst>
              <a:ext uri="{FF2B5EF4-FFF2-40B4-BE49-F238E27FC236}">
                <a16:creationId xmlns:a16="http://schemas.microsoft.com/office/drawing/2014/main" id="{CBAEB5C8-497D-84E4-2549-D2437036316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1630" y="1948396"/>
            <a:ext cx="2963399" cy="360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66815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809" y="351227"/>
            <a:ext cx="6941162" cy="726868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000">
                <a:solidFill>
                  <a:srgbClr val="ED1F2D"/>
                </a:solidFill>
              </a:rPr>
              <a:t>Tuotteet, toiminnot ja menetelmät kohderyhmien tarpeisiin - </a:t>
            </a:r>
            <a:r>
              <a:rPr lang="fi-FI" sz="2000">
                <a:solidFill>
                  <a:schemeClr val="accent1">
                    <a:lumMod val="50000"/>
                  </a:schemeClr>
                </a:solidFill>
              </a:rPr>
              <a:t>lapsiperheet</a:t>
            </a:r>
            <a:endParaRPr lang="fi-FI" sz="2000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BB48555-D23D-471A-A324-61275E21972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032" y="351227"/>
            <a:ext cx="2397227" cy="584574"/>
          </a:xfrm>
          <a:prstGeom prst="rect">
            <a:avLst/>
          </a:prstGeom>
        </p:spPr>
      </p:pic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/>
        </p:nvGraphicFramePr>
        <p:xfrm>
          <a:off x="311544" y="1330161"/>
          <a:ext cx="11568911" cy="50057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3248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2570358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4594050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  <a:gridCol w="3041255">
                  <a:extLst>
                    <a:ext uri="{9D8B030D-6E8A-4147-A177-3AD203B41FA5}">
                      <a16:colId xmlns:a16="http://schemas.microsoft.com/office/drawing/2014/main" val="56820865"/>
                    </a:ext>
                  </a:extLst>
                </a:gridCol>
              </a:tblGrid>
              <a:tr h="290334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Tavoite 2025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Mittarit ja tavoitearvot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2082856">
                <a:tc>
                  <a:txBody>
                    <a:bodyPr/>
                    <a:lstStyle/>
                    <a:p>
                      <a:endParaRPr lang="fi-FI" sz="1000" dirty="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000" dirty="0">
                        <a:solidFill>
                          <a:schemeClr val="tx1"/>
                        </a:solidFill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dirty="0">
                        <a:solidFill>
                          <a:schemeClr val="tx1"/>
                        </a:solidFill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fi-FI" sz="1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26325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endParaRPr lang="fi-FI" sz="100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>
                        <a:solidFill>
                          <a:schemeClr val="tx1"/>
                        </a:solidFill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333334"/>
                        </a:buClr>
                        <a:buFont typeface="Arial" panose="020B0604020202020204" pitchFamily="34" charset="0"/>
                        <a:buChar char="•"/>
                      </a:pPr>
                      <a:endParaRPr lang="fi-FI" sz="1000" b="0" i="0" u="none" strike="noStrike" noProof="0" dirty="0">
                        <a:solidFill>
                          <a:schemeClr val="dk1"/>
                        </a:solidFill>
                        <a:effectLst/>
                        <a:latin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28717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3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66815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069" y="352308"/>
            <a:ext cx="8506944" cy="624157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000">
                <a:solidFill>
                  <a:srgbClr val="ED1F2D"/>
                </a:solidFill>
              </a:rPr>
              <a:t>Tuotteet, toiminnot ja menetelmät kohderyhmien tarpeisiin – </a:t>
            </a:r>
            <a:r>
              <a:rPr lang="fi-FI" sz="2000">
                <a:solidFill>
                  <a:schemeClr val="accent1">
                    <a:lumMod val="50000"/>
                  </a:schemeClr>
                </a:solidFill>
              </a:rPr>
              <a:t>henkilöt, joilla on sydänterveyden riskitekijä</a:t>
            </a:r>
            <a:endParaRPr lang="fi-FI" sz="1400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BB48555-D23D-471A-A324-61275E21972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032" y="351227"/>
            <a:ext cx="2397227" cy="584574"/>
          </a:xfrm>
          <a:prstGeom prst="rect">
            <a:avLst/>
          </a:prstGeom>
        </p:spPr>
      </p:pic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/>
        </p:nvGraphicFramePr>
        <p:xfrm>
          <a:off x="331987" y="1661289"/>
          <a:ext cx="11528026" cy="4171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4754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2357846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3934853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  <a:gridCol w="3640573">
                  <a:extLst>
                    <a:ext uri="{9D8B030D-6E8A-4147-A177-3AD203B41FA5}">
                      <a16:colId xmlns:a16="http://schemas.microsoft.com/office/drawing/2014/main" val="558865478"/>
                    </a:ext>
                  </a:extLst>
                </a:gridCol>
              </a:tblGrid>
              <a:tr h="327168"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Tavoite 2025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+mn-lt"/>
                          <a:ea typeface="Verdana"/>
                        </a:rPr>
                        <a:t>Mittarit ja tavoitearvot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2682602">
                <a:tc>
                  <a:txBody>
                    <a:bodyPr/>
                    <a:lstStyle/>
                    <a:p>
                      <a:endParaRPr lang="fi-FI" sz="1000" dirty="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0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fi-FI" sz="1000" b="0">
                        <a:solidFill>
                          <a:schemeClr val="dk1"/>
                        </a:solidFill>
                        <a:effectLst/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fi-FI" sz="100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1161450">
                <a:tc>
                  <a:txBody>
                    <a:bodyPr/>
                    <a:lstStyle/>
                    <a:p>
                      <a:endParaRPr lang="fi-FI" sz="100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fi-FI" sz="1000" dirty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106789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33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7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397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66815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21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795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rbera Light" panose="02000300000000000000" pitchFamily="50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889" y="351227"/>
            <a:ext cx="8006079" cy="766532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000">
                <a:solidFill>
                  <a:srgbClr val="ED1F2D"/>
                </a:solidFill>
              </a:rPr>
              <a:t>Tuotteet ja toiminnot ja menetelmät kohderyhmien tarpeisiin – </a:t>
            </a:r>
            <a:r>
              <a:rPr lang="fi-FI" sz="2000">
                <a:solidFill>
                  <a:schemeClr val="accent1">
                    <a:lumMod val="50000"/>
                  </a:schemeClr>
                </a:solidFill>
              </a:rPr>
              <a:t>sairastuneet ja läheiset</a:t>
            </a:r>
            <a:endParaRPr lang="fi-FI" sz="2000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BB48555-D23D-471A-A324-61275E21972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032" y="351227"/>
            <a:ext cx="2397227" cy="584574"/>
          </a:xfrm>
          <a:prstGeom prst="rect">
            <a:avLst/>
          </a:prstGeom>
        </p:spPr>
      </p:pic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/>
        </p:nvGraphicFramePr>
        <p:xfrm>
          <a:off x="372904" y="1117760"/>
          <a:ext cx="11446192" cy="55444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23816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2123440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4061097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  <a:gridCol w="3937839">
                  <a:extLst>
                    <a:ext uri="{9D8B030D-6E8A-4147-A177-3AD203B41FA5}">
                      <a16:colId xmlns:a16="http://schemas.microsoft.com/office/drawing/2014/main" val="3233403782"/>
                    </a:ext>
                  </a:extLst>
                </a:gridCol>
              </a:tblGrid>
              <a:tr h="263131"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Tavoite 2025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Mittarit ja tavoitearvot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3444367">
                <a:tc>
                  <a:txBody>
                    <a:bodyPr/>
                    <a:lstStyle/>
                    <a:p>
                      <a:endParaRPr lang="fi-FI" sz="1000" dirty="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i-FI" sz="100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>
                        <a:solidFill>
                          <a:schemeClr val="dk1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 dirty="0">
                        <a:solidFill>
                          <a:schemeClr val="dk1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1825914">
                <a:tc>
                  <a:txBody>
                    <a:bodyPr/>
                    <a:lstStyle/>
                    <a:p>
                      <a:endParaRPr lang="fi-FI" sz="100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00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fi-FI" sz="1000" b="0">
                        <a:solidFill>
                          <a:schemeClr val="dk1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 dirty="0">
                        <a:solidFill>
                          <a:schemeClr val="dk1"/>
                        </a:solidFill>
                        <a:effectLst/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54802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0604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46125" y="5880662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66815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7129" y="345838"/>
            <a:ext cx="6941162" cy="726868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000">
                <a:solidFill>
                  <a:srgbClr val="ED1F2D"/>
                </a:solidFill>
              </a:rPr>
              <a:t>Tuotteet, toiminnot ja menetelmät kaikkien  kohderyhmien tarpeisiin – </a:t>
            </a:r>
            <a:r>
              <a:rPr lang="fi-FI" sz="2000">
                <a:solidFill>
                  <a:schemeClr val="accent1">
                    <a:lumMod val="50000"/>
                  </a:schemeClr>
                </a:solidFill>
              </a:rPr>
              <a:t>Sydänmerkki ja Defi</a:t>
            </a:r>
            <a:endParaRPr lang="fi-FI" sz="2000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BB48555-D23D-471A-A324-61275E21972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032" y="351227"/>
            <a:ext cx="2397227" cy="584574"/>
          </a:xfrm>
          <a:prstGeom prst="rect">
            <a:avLst/>
          </a:prstGeom>
        </p:spPr>
      </p:pic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/>
        </p:nvGraphicFramePr>
        <p:xfrm>
          <a:off x="306116" y="1365851"/>
          <a:ext cx="11579767" cy="2109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713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379921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3947732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  <a:gridCol w="3027401">
                  <a:extLst>
                    <a:ext uri="{9D8B030D-6E8A-4147-A177-3AD203B41FA5}">
                      <a16:colId xmlns:a16="http://schemas.microsoft.com/office/drawing/2014/main" val="56820865"/>
                    </a:ext>
                  </a:extLst>
                </a:gridCol>
              </a:tblGrid>
              <a:tr h="256203"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Osa-alue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Tavoite 2025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Mittarit ja tavoitearvot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917457">
                <a:tc>
                  <a:txBody>
                    <a:bodyPr/>
                    <a:lstStyle/>
                    <a:p>
                      <a:endParaRPr lang="fi-FI" sz="1000" dirty="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>
                        <a:solidFill>
                          <a:schemeClr val="dk1"/>
                        </a:solidFill>
                        <a:effectLst/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763372631"/>
                  </a:ext>
                </a:extLst>
              </a:tr>
              <a:tr h="917457">
                <a:tc>
                  <a:txBody>
                    <a:bodyPr/>
                    <a:lstStyle/>
                    <a:p>
                      <a:endParaRPr lang="fi-FI" sz="1000" err="1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00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1000" b="0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28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688" y="727561"/>
            <a:ext cx="5981683" cy="1159200"/>
          </a:xfrm>
        </p:spPr>
        <p:txBody>
          <a:bodyPr>
            <a:noAutofit/>
          </a:bodyPr>
          <a:lstStyle/>
          <a:p>
            <a:pPr algn="ctr" defTabSz="914376"/>
            <a:r>
              <a:rPr lang="fi-FI" sz="2200" b="1" kern="0">
                <a:solidFill>
                  <a:srgbClr val="FF0000"/>
                </a:solidFill>
                <a:latin typeface="Verdana"/>
                <a:ea typeface="Verdana"/>
              </a:rPr>
              <a:t>Vaikuttaminen Sydänliiton ratkaisujen hyödyntämiseksi ja yhteiskunnallisen keskustelun käynnistämiseksi </a:t>
            </a:r>
          </a:p>
        </p:txBody>
      </p:sp>
      <p:graphicFrame>
        <p:nvGraphicFramePr>
          <p:cNvPr id="20" name="Taulukko 8">
            <a:extLst>
              <a:ext uri="{FF2B5EF4-FFF2-40B4-BE49-F238E27FC236}">
                <a16:creationId xmlns:a16="http://schemas.microsoft.com/office/drawing/2014/main" id="{2992ECF6-B4B4-CAB2-A6C4-1F4A5301C8B0}"/>
              </a:ext>
            </a:extLst>
          </p:cNvPr>
          <p:cNvGraphicFramePr>
            <a:graphicFrameLocks noGrp="1"/>
          </p:cNvGraphicFramePr>
          <p:nvPr>
            <p:ph type="pic" idx="1"/>
          </p:nvPr>
        </p:nvGraphicFramePr>
        <p:xfrm>
          <a:off x="5708688" y="2467851"/>
          <a:ext cx="5981682" cy="333806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93034">
                  <a:extLst>
                    <a:ext uri="{9D8B030D-6E8A-4147-A177-3AD203B41FA5}">
                      <a16:colId xmlns:a16="http://schemas.microsoft.com/office/drawing/2014/main" val="2341204502"/>
                    </a:ext>
                  </a:extLst>
                </a:gridCol>
                <a:gridCol w="3288648">
                  <a:extLst>
                    <a:ext uri="{9D8B030D-6E8A-4147-A177-3AD203B41FA5}">
                      <a16:colId xmlns:a16="http://schemas.microsoft.com/office/drawing/2014/main" val="3638585169"/>
                    </a:ext>
                  </a:extLst>
                </a:gridCol>
              </a:tblGrid>
              <a:tr h="538104">
                <a:tc>
                  <a:txBody>
                    <a:bodyPr/>
                    <a:lstStyle/>
                    <a:p>
                      <a:pPr algn="ctr"/>
                      <a:r>
                        <a:rPr lang="fi-FI" sz="1400" b="1" baseline="0">
                          <a:solidFill>
                            <a:schemeClr val="tx1"/>
                          </a:solidFill>
                        </a:rPr>
                        <a:t>PÄÄTAVOITTEET</a:t>
                      </a:r>
                      <a:endParaRPr lang="fi-FI" sz="1400" b="1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baseline="0">
                          <a:solidFill>
                            <a:schemeClr val="tx1"/>
                          </a:solidFill>
                        </a:rPr>
                        <a:t>PAINOPISTEET</a:t>
                      </a:r>
                      <a:endParaRPr lang="fi-FI" sz="1400" b="1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99199"/>
                  </a:ext>
                </a:extLst>
              </a:tr>
              <a:tr h="17431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fi-FI" sz="1200" i="0">
                          <a:solidFill>
                            <a:schemeClr val="tx1"/>
                          </a:solidFill>
                          <a:ea typeface="Verdana" panose="020B0604030504040204" pitchFamily="34" charset="0"/>
                        </a:rPr>
                        <a:t>Sydänliiton toimijat vaikuttavat suunnitelmallisesti kansallisesti, alueellisesti ja paikallisesti sydänterveyden edistämiseksi.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fi-FI" sz="1200" i="0">
                          <a:solidFill>
                            <a:schemeClr val="tx1"/>
                          </a:solidFill>
                          <a:ea typeface="Verdana" panose="020B0604030504040204" pitchFamily="34" charset="0"/>
                        </a:rPr>
                        <a:t>Tavoitteemme nousevat yhteiskunnalliseen keskusteluun ja tarjoamamme ratkaisut päätyvät käytännön toiminnaksi.</a:t>
                      </a:r>
                    </a:p>
                  </a:txBody>
                  <a:tcPr marT="72000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>
                          <a:ea typeface="Verdana" panose="020B0604030504040204" pitchFamily="34" charset="0"/>
                        </a:rPr>
                        <a:t>Viestimme ja toimimme systemaattisesti kansallisesti, hyvinvointialueilla ja kunnissa sekä myös EU-tasolla, painopisteenä kevään kunta- ja aluevaalit.</a:t>
                      </a:r>
                    </a:p>
                    <a:p>
                      <a:pPr marL="17145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>
                          <a:ea typeface="Verdana" panose="020B0604030504040204" pitchFamily="34" charset="0"/>
                        </a:rPr>
                        <a:t>Vahvistamme alueellista vaikuttamistyön tukea, osaamista, verkostoja ja yhteistyökumppanuuksia.</a:t>
                      </a:r>
                    </a:p>
                    <a:p>
                      <a:pPr marL="17145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200">
                          <a:ea typeface="Verdana" panose="020B0604030504040204" pitchFamily="34" charset="0"/>
                        </a:rPr>
                        <a:t>Tavoitteenamme on terveyttä edistävä ympäristö, elintapamuutoksen ja sairastuneiden tuki sekä ehjät hoito- ja palvelupolut.</a:t>
                      </a:r>
                    </a:p>
                  </a:txBody>
                  <a:tcPr marT="72000"/>
                </a:tc>
                <a:extLst>
                  <a:ext uri="{0D108BD9-81ED-4DB2-BD59-A6C34878D82A}">
                    <a16:rowId xmlns:a16="http://schemas.microsoft.com/office/drawing/2014/main" val="5396656"/>
                  </a:ext>
                </a:extLst>
              </a:tr>
            </a:tbl>
          </a:graphicData>
        </a:graphic>
      </p:graphicFrame>
      <p:pic>
        <p:nvPicPr>
          <p:cNvPr id="9" name="Kuvan paikkamerkki 6">
            <a:extLst>
              <a:ext uri="{FF2B5EF4-FFF2-40B4-BE49-F238E27FC236}">
                <a16:creationId xmlns:a16="http://schemas.microsoft.com/office/drawing/2014/main" id="{CBAEB5C8-497D-84E4-2549-D2437036316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936" y="727561"/>
            <a:ext cx="4611688" cy="56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4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7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397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77280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21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795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rbera Light" panose="02000300000000000000" pitchFamily="50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51" y="436880"/>
            <a:ext cx="11052692" cy="668643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397" b="1">
                <a:solidFill>
                  <a:srgbClr val="ED1F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Vaikuttaminen</a:t>
            </a:r>
            <a:endParaRPr lang="fi-FI" sz="1465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BB48555-D23D-471A-A324-61275E21972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032" y="351227"/>
            <a:ext cx="2397227" cy="584574"/>
          </a:xfrm>
          <a:prstGeom prst="rect">
            <a:avLst/>
          </a:prstGeom>
        </p:spPr>
      </p:pic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/>
        </p:nvGraphicFramePr>
        <p:xfrm>
          <a:off x="458861" y="1394978"/>
          <a:ext cx="11218472" cy="4902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342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2267636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4654549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  <a:gridCol w="2745945">
                  <a:extLst>
                    <a:ext uri="{9D8B030D-6E8A-4147-A177-3AD203B41FA5}">
                      <a16:colId xmlns:a16="http://schemas.microsoft.com/office/drawing/2014/main" val="3152274022"/>
                    </a:ext>
                  </a:extLst>
                </a:gridCol>
              </a:tblGrid>
              <a:tr h="253461"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Tavoite 2025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Mittarit ja tavoitearvot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232006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>
                        <a:solidFill>
                          <a:srgbClr val="FF0000"/>
                        </a:solidFill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 i="0">
                        <a:solidFill>
                          <a:srgbClr val="FF0000"/>
                        </a:solidFill>
                        <a:effectLst/>
                        <a:latin typeface="Verdana"/>
                        <a:ea typeface="Verdana"/>
                        <a:cs typeface="+mn-cs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</a:pPr>
                      <a:endParaRPr lang="fi-FI" sz="1000" b="0" i="0">
                        <a:solidFill>
                          <a:schemeClr val="dk1"/>
                        </a:solidFill>
                        <a:effectLst/>
                        <a:latin typeface="Verdana"/>
                        <a:ea typeface="Verdana"/>
                        <a:cs typeface="+mn-cs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230797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00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fi-FI" sz="1000" b="0" i="0" u="none" strike="noStrike" baseline="0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 i="0"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+mn-cs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None/>
                      </a:pPr>
                      <a:endParaRPr lang="fi-FI" sz="1000" dirty="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41566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85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Custom 8">
      <a:dk1>
        <a:srgbClr val="333334"/>
      </a:dk1>
      <a:lt1>
        <a:srgbClr val="FFFFFF"/>
      </a:lt1>
      <a:dk2>
        <a:srgbClr val="333334"/>
      </a:dk2>
      <a:lt2>
        <a:srgbClr val="FEE3D2"/>
      </a:lt2>
      <a:accent1>
        <a:srgbClr val="FEE3D2"/>
      </a:accent1>
      <a:accent2>
        <a:srgbClr val="ED1B2E"/>
      </a:accent2>
      <a:accent3>
        <a:srgbClr val="F58B75"/>
      </a:accent3>
      <a:accent4>
        <a:srgbClr val="C6C7C9"/>
      </a:accent4>
      <a:accent5>
        <a:srgbClr val="7FD5C5"/>
      </a:accent5>
      <a:accent6>
        <a:srgbClr val="EADE28"/>
      </a:accent6>
      <a:hlink>
        <a:srgbClr val="ED1B2E"/>
      </a:hlink>
      <a:folHlink>
        <a:srgbClr val="F58B75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sitys8" id="{4BE84585-81FF-4089-962B-DB2C7C08C23A}" vid="{E90F2FC8-A8EF-4998-A0B5-7EEBD07AA6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52B5932F1497349A684220E163BD3F2" ma:contentTypeVersion="3" ma:contentTypeDescription="Luo uusi asiakirja." ma:contentTypeScope="" ma:versionID="9bb6bcc33dead5dace83f984d54a49cc">
  <xsd:schema xmlns:xsd="http://www.w3.org/2001/XMLSchema" xmlns:xs="http://www.w3.org/2001/XMLSchema" xmlns:p="http://schemas.microsoft.com/office/2006/metadata/properties" xmlns:ns2="65634995-1a50-4bdd-ad73-1ee564773237" targetNamespace="http://schemas.microsoft.com/office/2006/metadata/properties" ma:root="true" ma:fieldsID="0226b2f7ef02fcd333604987e210ede2" ns2:_="">
    <xsd:import namespace="65634995-1a50-4bdd-ad73-1ee5647732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34995-1a50-4bdd-ad73-1ee564773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558DA1-2A43-48B8-A9B6-049A76F4EE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634995-1a50-4bdd-ad73-1ee5647732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2EA099-66D4-4003-9E3F-4CF8B4EA3A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7E0F8-BA9A-4402-85EF-21AAD31F775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Sydänliitto ja Tulppa presentaatiopohja ilman kuvia</Template>
  <TotalTime>1</TotalTime>
  <Words>756</Words>
  <Application>Microsoft Office PowerPoint</Application>
  <PresentationFormat>Laajakuva</PresentationFormat>
  <Paragraphs>159</Paragraphs>
  <Slides>14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3" baseType="lpstr">
      <vt:lpstr>Arial</vt:lpstr>
      <vt:lpstr>Arial,Sans-Serif</vt:lpstr>
      <vt:lpstr>Calibri</vt:lpstr>
      <vt:lpstr>Georgia</vt:lpstr>
      <vt:lpstr>Gerbera 1</vt:lpstr>
      <vt:lpstr>Gerbera 2</vt:lpstr>
      <vt:lpstr>Gerbera Light</vt:lpstr>
      <vt:lpstr>Verdana</vt:lpstr>
      <vt:lpstr>Office-teema</vt:lpstr>
      <vt:lpstr>Toimintasuunnitelma 2025</vt:lpstr>
      <vt:lpstr>PowerPoint-esitys</vt:lpstr>
      <vt:lpstr>Tuotteet, toiminnot ja menetelmät  kohderyhmien tarpeisiin</vt:lpstr>
      <vt:lpstr>Tuotteet, toiminnot ja menetelmät kohderyhmien tarpeisiin - lapsiperheet</vt:lpstr>
      <vt:lpstr>Tuotteet, toiminnot ja menetelmät kohderyhmien tarpeisiin – henkilöt, joilla on sydänterveyden riskitekijä</vt:lpstr>
      <vt:lpstr>Tuotteet ja toiminnot ja menetelmät kohderyhmien tarpeisiin – sairastuneet ja läheiset</vt:lpstr>
      <vt:lpstr>Tuotteet, toiminnot ja menetelmät kaikkien  kohderyhmien tarpeisiin – Sydänmerkki ja Defi</vt:lpstr>
      <vt:lpstr>Vaikuttaminen Sydänliiton ratkaisujen hyödyntämiseksi ja yhteiskunnallisen keskustelun käynnistämiseksi </vt:lpstr>
      <vt:lpstr>Vaikuttaminen</vt:lpstr>
      <vt:lpstr>Vaikuttaminen</vt:lpstr>
      <vt:lpstr>Rakenteet tukevat Sydänliiton toimintojen, tuotteiden ja menetelmien käyttöä sekä vaikuttamista</vt:lpstr>
      <vt:lpstr>Rakenteet ja toimintamallit</vt:lpstr>
      <vt:lpstr>Rakenteet ja toimintamallit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Autio</dc:creator>
  <cp:lastModifiedBy>Anna Autio</cp:lastModifiedBy>
  <cp:revision>1</cp:revision>
  <dcterms:created xsi:type="dcterms:W3CDTF">2024-10-07T13:17:47Z</dcterms:created>
  <dcterms:modified xsi:type="dcterms:W3CDTF">2024-10-07T13:22:02Z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0x010100752B5932F1497349A684220E163BD3F2</vt:lpwstr>
  </property>
</Properties>
</file>