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1"/>
  </p:notesMasterIdLst>
  <p:sldIdLst>
    <p:sldId id="261" r:id="rId5"/>
    <p:sldId id="256" r:id="rId6"/>
    <p:sldId id="923" r:id="rId7"/>
    <p:sldId id="944" r:id="rId8"/>
    <p:sldId id="2147479434" r:id="rId9"/>
    <p:sldId id="2147479417" r:id="rId10"/>
    <p:sldId id="804" r:id="rId11"/>
    <p:sldId id="930" r:id="rId12"/>
    <p:sldId id="934" r:id="rId13"/>
    <p:sldId id="937" r:id="rId14"/>
    <p:sldId id="927" r:id="rId15"/>
    <p:sldId id="931" r:id="rId16"/>
    <p:sldId id="2147479431" r:id="rId17"/>
    <p:sldId id="939" r:id="rId18"/>
    <p:sldId id="2147479440" r:id="rId19"/>
    <p:sldId id="214747944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E7BE7-5FD2-4A8F-96F0-747B17B4AA53}" v="3" dt="2025-10-08T13:39:31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063C-66CE-4270-A8EC-AB1DED71471B}" type="datetimeFigureOut">
              <a:rPr lang="fi-FI" smtClean="0"/>
              <a:t>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3E2DE-4F2F-4C53-A47A-9A8CF490E0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7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5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7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6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8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F25E-5810-0A7F-1F94-4793CCDB9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53FDDBA-8889-4D53-4F72-56BAB2F00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D4710EA-9689-9AEF-6B07-2DCDA0106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B8213A-212D-D1AB-F7CB-D9F39B5E0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7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01A61-F20B-A167-96F4-3611C9B6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DDD3D6C-4101-AD20-C39F-1036D6AFB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6089D4B-D7FC-B90B-E2C9-076FA4FCC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07D072-E447-EB05-DC1A-1C0B913CC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0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3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7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81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2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>
              <a:solidFill>
                <a:srgbClr val="000000"/>
              </a:solidFill>
              <a:latin typeface="Gerbera Light" panose="02000300000000000000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6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grpSp>
        <p:nvGrpSpPr>
          <p:cNvPr id="25" name="Graphic 6">
            <a:extLst>
              <a:ext uri="{FF2B5EF4-FFF2-40B4-BE49-F238E27FC236}">
                <a16:creationId xmlns:a16="http://schemas.microsoft.com/office/drawing/2014/main" id="{92284836-74A9-1045-B15F-AC5620033D95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65BED04A-9DCB-B04D-A467-6E6A678A465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4103321-7082-6B4A-BA1F-027C974153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0E09EA58-3564-C54F-A005-872699BCB43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A04C4F26-0EF1-B144-A462-51E2A877199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956EAB11-0844-DE4C-8F3C-8AE14A47EEAB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996A647-6031-A743-BC04-C7ED9D4B28B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40AFA4B1-A978-5E46-9A50-42341F8586B7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62D00FC8-ED71-5542-BDB3-361D309F06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E1E88A3F-2795-5741-B212-4BA5300F2156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CFC6340F-4AB8-5544-82E5-4C3958F483A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4A231DD4-4093-5E43-B495-36120B6AEE6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B9A7A89E-3F5B-0148-B7AF-18589E18379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41EF9F26-398A-6F47-B221-9A5F412E877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1695F8EC-9F69-E04D-BECD-14248F486C4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4A775388-6A1D-E44E-BCA3-74B00EFF38B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208117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7632000" cy="5715288"/>
          </a:xfrm>
        </p:spPr>
        <p:txBody>
          <a:bodyPr lIns="90000"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E5256C-3752-B94F-A6D9-FA39F8B3B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2150" y="522000"/>
            <a:ext cx="3255963" cy="5715288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FI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8596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B9DAB-85CE-DF4D-A5C6-298EA853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10944225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D1A288-1727-6D4E-A447-37A23AB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6189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0FA-2B72-944B-9AF2-23F2429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0AC2-6BD0-2149-9273-97128F87B7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1825625"/>
            <a:ext cx="5414400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F519-6FF4-D349-B4E6-56FC5A55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ECBD2-33AA-6144-9B90-F1F6784AB0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3976" y="1825625"/>
            <a:ext cx="5415662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E07D883F-FB63-D3FF-C47C-71E7D1C01B32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FB8F07E-F390-D3FA-5231-3CEE5A7DCA5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725EDC6-9620-C0AA-4F05-66BD76A4FB0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3EBE0A98-90EE-CFEC-8AE9-89B8AA7D615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0F39FBB-DF13-F5A9-1EA6-39CA535876F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6FC63E75-8E5F-32A1-6581-101462F4B69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1D27B74-3E84-2A5A-2BCB-1451D23F01B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B1AC19D-597C-3F0D-0000-9AAB96584365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3B8B7D7F-3F0C-760B-C341-9F644A2B3583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7B6A7E9-2F75-6C3D-7083-97AF1B32823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765A810-7E03-4385-7A90-3CEEC13D926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449F435F-89F1-0957-29DA-B5856B2F74F3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E8131A8-7D74-66E4-C9FE-3EB346BF53A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91724633-93E4-2F07-27C4-ABE2558B5C13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37E8D3E5-A6A9-4270-4329-1252B2ABCAE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AAB3A29-0F07-5C3A-DE85-DBEE5E17D1A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62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E58-1E07-8D4F-90AE-CD0C51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6400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54D5-76AB-5C4F-87E6-060679D472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999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A1EB-1837-3C47-86FD-F9ABECAE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99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E025-EF23-1F40-9EED-DFFF5933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1904A-A8ED-F44B-80D8-724A7ED922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4000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FCC5F08-01BA-0548-91B4-F3FEA64AE9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4000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991E65E6-F38C-4483-5B23-C3F02963977C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FB3060B-D267-1C97-D83B-D7A3F614AF7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BA5A68F-37F3-2906-2DD9-E035EE866E99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4C75C4C-0444-2408-0BBB-D0E252892FF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7D759B95-D8FB-0AE6-6C0F-7CF81C312BC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5FBD8952-64B2-FDC7-17CF-0C67F3942671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5AA11DFB-3379-903E-AF29-42692E44E1DD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1613C57-F5AD-5399-285A-0E0940C189E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4037F62-0AD4-4DB9-EC95-7B375DD0522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CDAB6DA-C88D-860D-6CF6-9EAC666F8F2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8BB181B-5009-0266-9146-716C90FAB1E4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A7AE105B-1F43-F50B-7BBD-C3A30DCBA107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FA954E52-0F32-F16D-18AD-F3A9C06EDBF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224BDE57-4621-A0F9-478B-D5EE1CFF79DC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9DFC72CA-E987-9250-F1BD-C0F6B762B4E8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5FB461EF-B5CF-5A27-A41F-852ABC08692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73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19C-C146-7B47-BB5F-8F63F30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D51C-223E-D04F-8C44-7F02C5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1F937A5-B41B-38A0-3F2B-F55FD00E045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622D6217-D385-A1E9-A327-17B1C1FE4691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3C04028-B225-8136-4FF3-C1ED1B4F3022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A69FAC0-BD64-1E1C-2EB3-9068CE59D67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B96CD145-1955-26B1-7DAF-9D2E8A27FEC3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DA7CF9C-82FD-7ACE-7158-99AC7F6DBA9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237A161-9542-4555-162F-9AAE6A2A35C2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C4044CDC-982F-E8E1-8774-E7DD45824D7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38560C86-7E04-41F8-A8C8-6E439780C4A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764AF83B-268C-C267-7B18-188F67A25A3B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1192B64-4B7A-61AB-7D18-33CEF0C3EF5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27C5203-F7DA-3987-93EB-DABDB1DC9FDE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897455C-F718-A016-A5A8-27156D3B216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61E17079-7931-1CF6-4C3D-F06662560D5F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9A6D8982-AF68-4B34-266D-840AD3CD36B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2CBD439F-ED68-A1CC-7BA0-242798CB5F9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65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C1D64D7-FAF7-5991-F1A6-755FE9AD7D7E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D00B138-A712-C78A-1A7D-70E73F42984E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F7697D5F-3966-7780-7B2C-910879CA42E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DDA553E-C000-A7D9-DF2E-CA0848F8ECFD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FCC87B8-DE7A-610E-1129-E798F0288DF8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17819B7-537D-AE3E-97B2-20C70FCE1C4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2B6091A8-9FF8-9F91-F057-E49A92AB35B3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A0286337-6619-4B71-D7CC-11D9E012939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15249FE4-1A98-5E23-3309-695793E9002B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C7D5BF4D-BF37-ABA5-ED35-50312EAD1AB7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A4E3BBA-09F9-4250-AC76-1D5D2EB8FA3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10E0F68-736B-045E-1680-40F2FAACB1BA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3D53D879-293F-7CBF-E51E-C8FEFCDE6F7C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B0CBC36-B91D-2354-D639-76764616884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14F1BE4-1373-C2B9-DFC1-62A41DEA6990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B065640-A9B7-4816-5B93-60996CD8984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11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4978-2468-9C45-AC51-4539CB24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36CC1-E9FE-A845-9F07-AB555738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52293"/>
            <a:ext cx="5349010" cy="2597497"/>
          </a:xfrm>
        </p:spPr>
        <p:txBody>
          <a:bodyPr lIns="90000" anchor="b">
            <a:noAutofit/>
          </a:bodyPr>
          <a:lstStyle>
            <a:lvl1pPr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1E9688-FA5D-9047-ADCC-6AF0E6F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3668589"/>
            <a:ext cx="5350163" cy="22371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2201-F2CD-6245-B042-91E67A773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9600" y="952293"/>
            <a:ext cx="3871914" cy="495341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E2A73F4B-8F51-CCAA-83C6-24118A5CD962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E28C7882-B381-7129-E680-82015E9A9F72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1895DC3-3978-7953-DC67-048EB6A80548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2E911FF-46F4-1F6F-8914-F9866A36B62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62042E61-68BB-5602-60EC-6C5EF27BF5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30702CD-02D8-6A89-6B0C-29D58DA3E980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5FB20AAA-5D5E-580F-20CB-B7BB463C5FE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448E248B-5068-A915-01F4-B58F0E5539E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C15B4444-DFB4-8C7A-A3B4-607C2E988BA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5E5BF563-0EE0-1B4F-C9EF-1D77F5252C9F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A7978C92-AC8E-1E53-80B5-C3DF2EBAA42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B3EEDFC3-CB04-0343-69A5-2AF512494FC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9AEED8E-AD1B-B093-0899-8AA893FF063D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40777049-97F8-C1AA-20CD-DF38C8B0F8B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BA78A202-28EC-04CA-09CB-61BA8029A8F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8D0B701-E8C6-9708-79C5-8E22C3A50949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25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3EDE633D-B51F-CF69-3ACA-8A5427CA6D63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01D15F7A-880E-4BC0-1A63-5F2E8F323BE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2FA6581A-1C77-2274-21C2-D55F74C58C6F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1E82789C-9FF4-D6DB-7672-42A9E6DD70CF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81FFBD48-7729-E0B5-4342-B87F5813266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9EE341BA-2842-AF35-3993-AC74C5F5C2AE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DF0FC65D-BD28-5111-2BFA-67350B1D530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2116A005-071F-2054-E94A-C1657B9456F2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A4E023C2-7197-B47C-D701-31644DBAC6FE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863E9611-2A28-8311-490A-4F7468599D8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9F0E8A4C-4DFF-F4D6-F48A-5422FDE9191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7B979D3A-CC03-391A-4D8A-49AA6875D95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EB0D0E3F-8825-A43B-939E-682FCD96D5C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E019799-4B0F-1150-C2E8-4DE4EF85CC41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4B9E88E6-867E-7507-2409-148AEC86CC3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FB94EEF-A8E2-94CA-90FE-CED982872FE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330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4DB555D0-8FA4-79B0-D344-43EF445EFD0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D36F5BCE-EE5B-CC16-0817-D7E2B2882414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ABF1763C-6FD4-3A30-F91A-04DA6D99795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D5ED4498-EB77-E8BE-31DA-0872FDD85FEB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458F3C7-F33C-2B63-C920-829482C3501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8D071A38-2D37-81B6-004D-9840CE12DA4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9AEBFFE3-D832-5FA2-8F34-D6C82A74755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01CAA41-20FD-0E5D-D1A5-CD95B86B88E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8F5A4DE6-1A4D-E146-A810-6B14E512A04F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0DEF797-22D7-0820-1902-4F6C14AAE03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F8EA1A3-5BF8-0A54-BAE7-37E77CF16172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0F87DE9-D623-7F1F-8F2A-AB6E5635AFC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86A9F0D6-53E1-269F-230D-73EF848297C3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62BC8455-41DB-99C7-8C25-ADC963AB129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8982F9F4-2CBD-D916-3AB5-D0682C5697B3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642D502B-6F34-9212-85C0-C5C924712734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43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E0E84-F764-DD45-8F3D-3C078432896D}"/>
              </a:ext>
            </a:extLst>
          </p:cNvPr>
          <p:cNvGrpSpPr/>
          <p:nvPr userDrawn="1"/>
        </p:nvGrpSpPr>
        <p:grpSpPr>
          <a:xfrm>
            <a:off x="1163620" y="1249355"/>
            <a:ext cx="9888008" cy="4359290"/>
            <a:chOff x="1163620" y="1249355"/>
            <a:chExt cx="7320850" cy="4359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B615E-4E54-D44D-80F4-49725277C267}"/>
                </a:ext>
              </a:extLst>
            </p:cNvPr>
            <p:cNvGrpSpPr/>
            <p:nvPr userDrawn="1"/>
          </p:nvGrpSpPr>
          <p:grpSpPr>
            <a:xfrm>
              <a:off x="3542044" y="1249355"/>
              <a:ext cx="2553956" cy="4359290"/>
              <a:chOff x="3518453" y="1258957"/>
              <a:chExt cx="2553956" cy="43592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6F0197-1C38-9B4F-8545-89433BAEB042}"/>
                  </a:ext>
                </a:extLst>
              </p:cNvPr>
              <p:cNvGrpSpPr/>
              <p:nvPr userDrawn="1"/>
            </p:nvGrpSpPr>
            <p:grpSpPr>
              <a:xfrm>
                <a:off x="3518453" y="1258957"/>
                <a:ext cx="0" cy="4359290"/>
                <a:chOff x="3518453" y="1258957"/>
                <a:chExt cx="0" cy="435929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5AD8815-B71C-8440-BED0-E04C7F057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126A3BD-8709-FA47-827C-010A14B73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71AE315-ADA8-2444-810E-E9F71C0CF7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431FC2-1773-2142-96C5-42C1488B1932}"/>
                  </a:ext>
                </a:extLst>
              </p:cNvPr>
              <p:cNvGrpSpPr/>
              <p:nvPr userDrawn="1"/>
            </p:nvGrpSpPr>
            <p:grpSpPr>
              <a:xfrm>
                <a:off x="6072409" y="1258957"/>
                <a:ext cx="0" cy="4359290"/>
                <a:chOff x="6072467" y="1258957"/>
                <a:chExt cx="0" cy="43592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A1ECAA-C37B-4F40-8132-C33897383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06AF65-4D55-2B4B-BDCC-D88EAC09B1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0FB4BAF-2A6A-794D-85DA-D97F626AA5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E28657-F727-7141-B753-370E0AEB35C5}"/>
                </a:ext>
              </a:extLst>
            </p:cNvPr>
            <p:cNvGrpSpPr/>
            <p:nvPr userDrawn="1"/>
          </p:nvGrpSpPr>
          <p:grpSpPr>
            <a:xfrm>
              <a:off x="1163620" y="2690567"/>
              <a:ext cx="7320850" cy="1545021"/>
              <a:chOff x="1163620" y="2690567"/>
              <a:chExt cx="7320850" cy="154502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4AF3A70-F39B-1940-AC74-4B5C13D1FFA4}"/>
                  </a:ext>
                </a:extLst>
              </p:cNvPr>
              <p:cNvGrpSpPr/>
              <p:nvPr userDrawn="1"/>
            </p:nvGrpSpPr>
            <p:grpSpPr>
              <a:xfrm>
                <a:off x="1163620" y="2690567"/>
                <a:ext cx="7320850" cy="0"/>
                <a:chOff x="1131683" y="2700929"/>
                <a:chExt cx="7365054" cy="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A41439-377D-3C46-BD54-A1435A6264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F4280-471E-2944-A122-CA4F14B5E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E585F6-76AB-AB40-96B0-3C65D58AB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0CEAA8-7B2D-AA40-AC0D-192A6B89EFE8}"/>
                  </a:ext>
                </a:extLst>
              </p:cNvPr>
              <p:cNvGrpSpPr/>
              <p:nvPr userDrawn="1"/>
            </p:nvGrpSpPr>
            <p:grpSpPr>
              <a:xfrm>
                <a:off x="1163620" y="4235588"/>
                <a:ext cx="7320850" cy="0"/>
                <a:chOff x="1131683" y="2700929"/>
                <a:chExt cx="7365054" cy="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4048A3-A63F-8447-919E-23F026B9DA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B38B4EE-36CA-4646-B6D8-B1C254F441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CAFB4F2-F8A3-8448-95A5-A388945D6E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DB0390-5325-0848-BF13-5B7E78EA0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962" y="1249363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CBC8A579-A483-4C46-A1A6-23FF75258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3638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3FA07C50-7CDF-224A-841D-35B4029033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962" y="4370935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3" name="Picture Placeholder 38">
            <a:extLst>
              <a:ext uri="{FF2B5EF4-FFF2-40B4-BE49-F238E27FC236}">
                <a16:creationId xmlns:a16="http://schemas.microsoft.com/office/drawing/2014/main" id="{962B0C51-3898-8F40-8E43-73DBBD71F1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855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909682-8BA0-5D4E-852C-43EEC395C2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638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5DC8E35-3AAE-5D4C-840E-C76BDEBAA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638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45592E5-4C70-9442-8C13-E261CA927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7962" y="2843607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A7C1442-6A81-DC44-B412-254AEC3F0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5855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FA7432F3-37FB-2549-B0B3-82E0FB92E1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5855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F5831198-E23B-3B33-5FFC-422F087F62C5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DDD341FC-A596-10DD-6D28-619613C2B74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72935067-0460-826F-C099-FD620C96CC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1910B0C-3081-CF0C-F448-2FC7F837C9EE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D354275-AF3B-4D07-86F6-69EDB9098BE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7A17040C-B5AF-9DB4-DA8E-C3C3C71333DF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2AFA086-0CD6-7F35-EAAB-80B09E820B1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D33363B-8E34-1606-13B9-B00314D7C93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02616A40-303A-113A-4776-BC198E13EB95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9A3A70B3-E431-C77E-C651-C01906F2425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55F76F2-3081-3366-A943-A9619A51E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839C2945-0272-A762-C38B-C8C300BCFC22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317B8841-AFEB-73F7-7862-4C6BF0EB73D9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4B62C5C-2CE0-C559-1286-B110EB4E0C8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46CA954A-E1F6-A22E-BF68-D57550731EFB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135C3A21-E962-4473-34D4-A790414C560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 marL="36576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6E88-75BE-6E42-83C7-A638E8EC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0C51236-BDDD-1060-8A0F-289E9C8BB3E4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191059BA-4AFE-9127-3B05-098BB772766D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A7585E7-8537-5ECD-F021-EF471EE70E9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9C1EBA91-007D-493A-C9AD-ADB3B2FD6936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60FE05-AFE1-C4E4-8113-BD1CDA37F5A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D88B821-C5AB-8C95-05E6-FE6C746B711C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BDA85DBD-42B3-54C8-D265-B7B786A7F4F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40194C80-38B8-4733-D0DD-E838EDCE26B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04E403B3-B301-3A56-B99C-CF569E6ABBC1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62DAD903-D3E8-C631-E4F5-25D16F9E9D04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CEC96213-8999-60D5-47E1-7D9B992C0AC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27EDFB9-4AD6-58A3-EF6B-4B21EB152DAF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DCBEFF7-E590-65FD-667D-21CFC925652F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16AB51ED-4A01-64EA-C202-D7D8AF2F0AD4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D187931-4B89-E767-1341-D35560B7640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CE134108-5C7E-D016-7B7A-CC38BDFA5EFC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5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lppa_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970E44-BF33-0909-EA6F-0EDE39CF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87" y="633060"/>
            <a:ext cx="3865889" cy="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76628E-C23D-6846-910B-A941230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985" y="6356088"/>
            <a:ext cx="684602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0E33B4-308D-C1E7-68C1-47CDE6FA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06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0A4F0F-51E0-654B-9738-6B8B067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8108" y="6359354"/>
            <a:ext cx="5755783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B8E6A-87C1-EF45-38C7-045CE226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1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50758E-52E8-C046-9682-17BE917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4D132E-C841-EEC5-AF2E-79E3ACFF7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4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7F5ACD-FA2B-2349-8063-AC6D04D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17F92-90B0-C5DF-1E54-AE5D4EA0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pohja otsikkko ja 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3825">
              <a:spcBef>
                <a:spcPts val="140"/>
              </a:spcBef>
            </a:pPr>
            <a:fld id="{81D60167-4931-47E6-BA6A-407CBD079E47}" type="slidenum">
              <a:rPr lang="uk-UA" smtClean="0"/>
              <a:pPr marL="33825">
                <a:spcBef>
                  <a:spcPts val="140"/>
                </a:spcBef>
              </a:pPr>
              <a:t>‹#›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01294" y="1415262"/>
            <a:ext cx="9589411" cy="441104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1294" y="552231"/>
            <a:ext cx="9589411" cy="863031"/>
          </a:xfrm>
        </p:spPr>
        <p:txBody>
          <a:bodyPr>
            <a:normAutofit/>
          </a:bodyPr>
          <a:lstStyle>
            <a:lvl1pPr algn="l">
              <a:defRPr sz="3196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192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 noChangeAspect="1"/>
          </p:cNvSpPr>
          <p:nvPr>
            <p:ph sz="quarter" idx="18"/>
          </p:nvPr>
        </p:nvSpPr>
        <p:spPr>
          <a:xfrm>
            <a:off x="1" y="0"/>
            <a:ext cx="6095999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3825">
              <a:spcBef>
                <a:spcPts val="140"/>
              </a:spcBef>
            </a:pPr>
            <a:fld id="{81D60167-4931-47E6-BA6A-407CBD079E47}" type="slidenum">
              <a:rPr lang="uk-UA" smtClean="0"/>
              <a:pPr marL="33825">
                <a:spcBef>
                  <a:spcPts val="140"/>
                </a:spcBef>
              </a:pPr>
              <a:t>‹#›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en-US" err="1"/>
              <a:t>Suomen</a:t>
            </a:r>
            <a:r>
              <a:rPr lang="en-US"/>
              <a:t> </a:t>
            </a:r>
            <a:r>
              <a:rPr lang="en-US" err="1"/>
              <a:t>Sydänliitto</a:t>
            </a:r>
            <a:r>
              <a:rPr lang="en-US"/>
              <a:t> </a:t>
            </a:r>
            <a:r>
              <a:rPr lang="en-US" err="1"/>
              <a:t>ry</a:t>
            </a:r>
            <a:endParaRPr lang="en-US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575470" y="1031694"/>
            <a:ext cx="4794146" cy="4794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131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860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6">
            <a:extLst>
              <a:ext uri="{FF2B5EF4-FFF2-40B4-BE49-F238E27FC236}">
                <a16:creationId xmlns:a16="http://schemas.microsoft.com/office/drawing/2014/main" id="{472E9CE0-35C1-1C45-9C3F-842977108AC0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EAAE791-1B0E-3947-8AB5-56AD27B846E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3C84BB0-E1AB-BD4B-BE3D-34931D026D9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C1C1278D-C74D-B346-8E8D-A09E98988F8C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0675E5AC-150C-354E-AEC3-7C5BECF8D3C2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4FD27B6-58C0-244D-BAF2-8AD097204A06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747F68FB-032B-C545-8264-840CC6422B6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1B732F8E-8F0D-1247-897A-8FEE01A2EC3F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EEA561BF-1E98-2D4E-B7CF-2B6D59E7EF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5FEEB1-DDE0-BC46-87A8-D447DDE36CA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8A06C7E-B195-6847-BF36-8ED0A2FA0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989BF8A-7020-C044-B986-639D3E0E90E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1FEAB332-B35C-E249-A8FF-3A6E7372FE97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C1E74708-1FAC-6C44-85FA-1A86F80A4906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68CDEB16-9134-AB48-B40F-85C3FC8D77AE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AE93F489-EB43-854B-A53A-63A9557FFB0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ED704-6415-CB4F-BA9D-E9968E03D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8193" y="6369012"/>
            <a:ext cx="69156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623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C1A707-E998-2C44-BCC4-976CCE53557C}"/>
              </a:ext>
            </a:extLst>
          </p:cNvPr>
          <p:cNvSpPr/>
          <p:nvPr userDrawn="1"/>
        </p:nvSpPr>
        <p:spPr>
          <a:xfrm>
            <a:off x="623888" y="620713"/>
            <a:ext cx="109442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D5421308-D87A-B74D-A737-F75F2FB342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620713"/>
            <a:ext cx="10944225" cy="5616575"/>
          </a:xfrm>
          <a:custGeom>
            <a:avLst/>
            <a:gdLst>
              <a:gd name="connsiteX0" fmla="*/ 5460581 w 10944225"/>
              <a:gd name="connsiteY0" fmla="*/ 2756997 h 5616575"/>
              <a:gd name="connsiteX1" fmla="*/ 5495490 w 10944225"/>
              <a:gd name="connsiteY1" fmla="*/ 2845747 h 5616575"/>
              <a:gd name="connsiteX2" fmla="*/ 5425291 w 10944225"/>
              <a:gd name="connsiteY2" fmla="*/ 2845747 h 5616575"/>
              <a:gd name="connsiteX3" fmla="*/ 5088107 w 10944225"/>
              <a:gd name="connsiteY3" fmla="*/ 2739412 h 5616575"/>
              <a:gd name="connsiteX4" fmla="*/ 5136575 w 10944225"/>
              <a:gd name="connsiteY4" fmla="*/ 2739412 h 5616575"/>
              <a:gd name="connsiteX5" fmla="*/ 5216658 w 10944225"/>
              <a:gd name="connsiteY5" fmla="*/ 2818989 h 5616575"/>
              <a:gd name="connsiteX6" fmla="*/ 5136575 w 10944225"/>
              <a:gd name="connsiteY6" fmla="*/ 2898566 h 5616575"/>
              <a:gd name="connsiteX7" fmla="*/ 5088107 w 10944225"/>
              <a:gd name="connsiteY7" fmla="*/ 2898566 h 5616575"/>
              <a:gd name="connsiteX8" fmla="*/ 7253386 w 10944225"/>
              <a:gd name="connsiteY8" fmla="*/ 2734288 h 5616575"/>
              <a:gd name="connsiteX9" fmla="*/ 7339742 w 10944225"/>
              <a:gd name="connsiteY9" fmla="*/ 2818989 h 5616575"/>
              <a:gd name="connsiteX10" fmla="*/ 7253386 w 10944225"/>
              <a:gd name="connsiteY10" fmla="*/ 2903691 h 5616575"/>
              <a:gd name="connsiteX11" fmla="*/ 7166715 w 10944225"/>
              <a:gd name="connsiteY11" fmla="*/ 2818989 h 5616575"/>
              <a:gd name="connsiteX12" fmla="*/ 7253386 w 10944225"/>
              <a:gd name="connsiteY12" fmla="*/ 2734288 h 5616575"/>
              <a:gd name="connsiteX13" fmla="*/ 6840554 w 10944225"/>
              <a:gd name="connsiteY13" fmla="*/ 2687351 h 5616575"/>
              <a:gd name="connsiteX14" fmla="*/ 6840554 w 10944225"/>
              <a:gd name="connsiteY14" fmla="*/ 2738652 h 5616575"/>
              <a:gd name="connsiteX15" fmla="*/ 6918040 w 10944225"/>
              <a:gd name="connsiteY15" fmla="*/ 2738652 h 5616575"/>
              <a:gd name="connsiteX16" fmla="*/ 6918040 w 10944225"/>
              <a:gd name="connsiteY16" fmla="*/ 2950691 h 5616575"/>
              <a:gd name="connsiteX17" fmla="*/ 6966191 w 10944225"/>
              <a:gd name="connsiteY17" fmla="*/ 2950691 h 5616575"/>
              <a:gd name="connsiteX18" fmla="*/ 6966191 w 10944225"/>
              <a:gd name="connsiteY18" fmla="*/ 2738652 h 5616575"/>
              <a:gd name="connsiteX19" fmla="*/ 7043676 w 10944225"/>
              <a:gd name="connsiteY19" fmla="*/ 2738652 h 5616575"/>
              <a:gd name="connsiteX20" fmla="*/ 7043676 w 10944225"/>
              <a:gd name="connsiteY20" fmla="*/ 2687351 h 5616575"/>
              <a:gd name="connsiteX21" fmla="*/ 6569070 w 10944225"/>
              <a:gd name="connsiteY21" fmla="*/ 2687351 h 5616575"/>
              <a:gd name="connsiteX22" fmla="*/ 6569070 w 10944225"/>
              <a:gd name="connsiteY22" fmla="*/ 2738652 h 5616575"/>
              <a:gd name="connsiteX23" fmla="*/ 6646619 w 10944225"/>
              <a:gd name="connsiteY23" fmla="*/ 2738652 h 5616575"/>
              <a:gd name="connsiteX24" fmla="*/ 6646619 w 10944225"/>
              <a:gd name="connsiteY24" fmla="*/ 2950691 h 5616575"/>
              <a:gd name="connsiteX25" fmla="*/ 6694707 w 10944225"/>
              <a:gd name="connsiteY25" fmla="*/ 2950691 h 5616575"/>
              <a:gd name="connsiteX26" fmla="*/ 6694707 w 10944225"/>
              <a:gd name="connsiteY26" fmla="*/ 2738652 h 5616575"/>
              <a:gd name="connsiteX27" fmla="*/ 6772255 w 10944225"/>
              <a:gd name="connsiteY27" fmla="*/ 2738652 h 5616575"/>
              <a:gd name="connsiteX28" fmla="*/ 6772255 w 10944225"/>
              <a:gd name="connsiteY28" fmla="*/ 2687351 h 5616575"/>
              <a:gd name="connsiteX29" fmla="*/ 6426201 w 10944225"/>
              <a:gd name="connsiteY29" fmla="*/ 2687351 h 5616575"/>
              <a:gd name="connsiteX30" fmla="*/ 6426201 w 10944225"/>
              <a:gd name="connsiteY30" fmla="*/ 2950691 h 5616575"/>
              <a:gd name="connsiteX31" fmla="*/ 6474351 w 10944225"/>
              <a:gd name="connsiteY31" fmla="*/ 2950691 h 5616575"/>
              <a:gd name="connsiteX32" fmla="*/ 6474351 w 10944225"/>
              <a:gd name="connsiteY32" fmla="*/ 2687351 h 5616575"/>
              <a:gd name="connsiteX33" fmla="*/ 6256912 w 10944225"/>
              <a:gd name="connsiteY33" fmla="*/ 2687351 h 5616575"/>
              <a:gd name="connsiteX34" fmla="*/ 6256912 w 10944225"/>
              <a:gd name="connsiteY34" fmla="*/ 2950691 h 5616575"/>
              <a:gd name="connsiteX35" fmla="*/ 6305062 w 10944225"/>
              <a:gd name="connsiteY35" fmla="*/ 2950691 h 5616575"/>
              <a:gd name="connsiteX36" fmla="*/ 6305062 w 10944225"/>
              <a:gd name="connsiteY36" fmla="*/ 2687351 h 5616575"/>
              <a:gd name="connsiteX37" fmla="*/ 6019957 w 10944225"/>
              <a:gd name="connsiteY37" fmla="*/ 2687351 h 5616575"/>
              <a:gd name="connsiteX38" fmla="*/ 6019957 w 10944225"/>
              <a:gd name="connsiteY38" fmla="*/ 2950691 h 5616575"/>
              <a:gd name="connsiteX39" fmla="*/ 6159531 w 10944225"/>
              <a:gd name="connsiteY39" fmla="*/ 2950691 h 5616575"/>
              <a:gd name="connsiteX40" fmla="*/ 6159531 w 10944225"/>
              <a:gd name="connsiteY40" fmla="*/ 2898566 h 5616575"/>
              <a:gd name="connsiteX41" fmla="*/ 6068108 w 10944225"/>
              <a:gd name="connsiteY41" fmla="*/ 2898566 h 5616575"/>
              <a:gd name="connsiteX42" fmla="*/ 6068108 w 10944225"/>
              <a:gd name="connsiteY42" fmla="*/ 2687351 h 5616575"/>
              <a:gd name="connsiteX43" fmla="*/ 5679859 w 10944225"/>
              <a:gd name="connsiteY43" fmla="*/ 2687351 h 5616575"/>
              <a:gd name="connsiteX44" fmla="*/ 5679859 w 10944225"/>
              <a:gd name="connsiteY44" fmla="*/ 2950691 h 5616575"/>
              <a:gd name="connsiteX45" fmla="*/ 5727947 w 10944225"/>
              <a:gd name="connsiteY45" fmla="*/ 2950691 h 5616575"/>
              <a:gd name="connsiteX46" fmla="*/ 5727947 w 10944225"/>
              <a:gd name="connsiteY46" fmla="*/ 2773128 h 5616575"/>
              <a:gd name="connsiteX47" fmla="*/ 5850289 w 10944225"/>
              <a:gd name="connsiteY47" fmla="*/ 2950691 h 5616575"/>
              <a:gd name="connsiteX48" fmla="*/ 5898756 w 10944225"/>
              <a:gd name="connsiteY48" fmla="*/ 2950691 h 5616575"/>
              <a:gd name="connsiteX49" fmla="*/ 5898756 w 10944225"/>
              <a:gd name="connsiteY49" fmla="*/ 2687351 h 5616575"/>
              <a:gd name="connsiteX50" fmla="*/ 5850669 w 10944225"/>
              <a:gd name="connsiteY50" fmla="*/ 2687351 h 5616575"/>
              <a:gd name="connsiteX51" fmla="*/ 5850669 w 10944225"/>
              <a:gd name="connsiteY51" fmla="*/ 2865926 h 5616575"/>
              <a:gd name="connsiteX52" fmla="*/ 5727947 w 10944225"/>
              <a:gd name="connsiteY52" fmla="*/ 2687351 h 5616575"/>
              <a:gd name="connsiteX53" fmla="*/ 5436316 w 10944225"/>
              <a:gd name="connsiteY53" fmla="*/ 2687351 h 5616575"/>
              <a:gd name="connsiteX54" fmla="*/ 5332347 w 10944225"/>
              <a:gd name="connsiteY54" fmla="*/ 2950691 h 5616575"/>
              <a:gd name="connsiteX55" fmla="*/ 5384109 w 10944225"/>
              <a:gd name="connsiteY55" fmla="*/ 2950691 h 5616575"/>
              <a:gd name="connsiteX56" fmla="*/ 5405397 w 10944225"/>
              <a:gd name="connsiteY56" fmla="*/ 2896796 h 5616575"/>
              <a:gd name="connsiteX57" fmla="*/ 5515575 w 10944225"/>
              <a:gd name="connsiteY57" fmla="*/ 2896796 h 5616575"/>
              <a:gd name="connsiteX58" fmla="*/ 5536863 w 10944225"/>
              <a:gd name="connsiteY58" fmla="*/ 2950691 h 5616575"/>
              <a:gd name="connsiteX59" fmla="*/ 5587548 w 10944225"/>
              <a:gd name="connsiteY59" fmla="*/ 2950691 h 5616575"/>
              <a:gd name="connsiteX60" fmla="*/ 5483580 w 10944225"/>
              <a:gd name="connsiteY60" fmla="*/ 2687351 h 5616575"/>
              <a:gd name="connsiteX61" fmla="*/ 5039956 w 10944225"/>
              <a:gd name="connsiteY61" fmla="*/ 2687351 h 5616575"/>
              <a:gd name="connsiteX62" fmla="*/ 5039956 w 10944225"/>
              <a:gd name="connsiteY62" fmla="*/ 2950691 h 5616575"/>
              <a:gd name="connsiteX63" fmla="*/ 5122636 w 10944225"/>
              <a:gd name="connsiteY63" fmla="*/ 2950691 h 5616575"/>
              <a:gd name="connsiteX64" fmla="*/ 5265886 w 10944225"/>
              <a:gd name="connsiteY64" fmla="*/ 2818989 h 5616575"/>
              <a:gd name="connsiteX65" fmla="*/ 5122636 w 10944225"/>
              <a:gd name="connsiteY65" fmla="*/ 2687351 h 5616575"/>
              <a:gd name="connsiteX66" fmla="*/ 4733246 w 10944225"/>
              <a:gd name="connsiteY66" fmla="*/ 2687351 h 5616575"/>
              <a:gd name="connsiteX67" fmla="*/ 4817003 w 10944225"/>
              <a:gd name="connsiteY67" fmla="*/ 2840623 h 5616575"/>
              <a:gd name="connsiteX68" fmla="*/ 4817003 w 10944225"/>
              <a:gd name="connsiteY68" fmla="*/ 2950691 h 5616575"/>
              <a:gd name="connsiteX69" fmla="*/ 4865155 w 10944225"/>
              <a:gd name="connsiteY69" fmla="*/ 2950691 h 5616575"/>
              <a:gd name="connsiteX70" fmla="*/ 4865155 w 10944225"/>
              <a:gd name="connsiteY70" fmla="*/ 2840623 h 5616575"/>
              <a:gd name="connsiteX71" fmla="*/ 4948152 w 10944225"/>
              <a:gd name="connsiteY71" fmla="*/ 2687351 h 5616575"/>
              <a:gd name="connsiteX72" fmla="*/ 4893792 w 10944225"/>
              <a:gd name="connsiteY72" fmla="*/ 2687351 h 5616575"/>
              <a:gd name="connsiteX73" fmla="*/ 4840128 w 10944225"/>
              <a:gd name="connsiteY73" fmla="*/ 2784894 h 5616575"/>
              <a:gd name="connsiteX74" fmla="*/ 4786529 w 10944225"/>
              <a:gd name="connsiteY74" fmla="*/ 2687351 h 5616575"/>
              <a:gd name="connsiteX75" fmla="*/ 7253386 w 10944225"/>
              <a:gd name="connsiteY75" fmla="*/ 2682164 h 5616575"/>
              <a:gd name="connsiteX76" fmla="*/ 7117486 w 10944225"/>
              <a:gd name="connsiteY76" fmla="*/ 2818989 h 5616575"/>
              <a:gd name="connsiteX77" fmla="*/ 7253386 w 10944225"/>
              <a:gd name="connsiteY77" fmla="*/ 2955815 h 5616575"/>
              <a:gd name="connsiteX78" fmla="*/ 7389287 w 10944225"/>
              <a:gd name="connsiteY78" fmla="*/ 2818989 h 5616575"/>
              <a:gd name="connsiteX79" fmla="*/ 7253386 w 10944225"/>
              <a:gd name="connsiteY79" fmla="*/ 2682164 h 5616575"/>
              <a:gd name="connsiteX80" fmla="*/ 4585941 w 10944225"/>
              <a:gd name="connsiteY80" fmla="*/ 2682164 h 5616575"/>
              <a:gd name="connsiteX81" fmla="*/ 4512827 w 10944225"/>
              <a:gd name="connsiteY81" fmla="*/ 2747445 h 5616575"/>
              <a:gd name="connsiteX82" fmla="*/ 4538550 w 10944225"/>
              <a:gd name="connsiteY82" fmla="*/ 2801721 h 5616575"/>
              <a:gd name="connsiteX83" fmla="*/ 4598042 w 10944225"/>
              <a:gd name="connsiteY83" fmla="*/ 2852706 h 5616575"/>
              <a:gd name="connsiteX84" fmla="*/ 4617113 w 10944225"/>
              <a:gd name="connsiteY84" fmla="*/ 2882057 h 5616575"/>
              <a:gd name="connsiteX85" fmla="*/ 4588475 w 10944225"/>
              <a:gd name="connsiteY85" fmla="*/ 2903691 h 5616575"/>
              <a:gd name="connsiteX86" fmla="*/ 4518339 w 10944225"/>
              <a:gd name="connsiteY86" fmla="*/ 2865167 h 5616575"/>
              <a:gd name="connsiteX87" fmla="*/ 4504021 w 10944225"/>
              <a:gd name="connsiteY87" fmla="*/ 2910650 h 5616575"/>
              <a:gd name="connsiteX88" fmla="*/ 4585941 w 10944225"/>
              <a:gd name="connsiteY88" fmla="*/ 2955752 h 5616575"/>
              <a:gd name="connsiteX89" fmla="*/ 4666024 w 10944225"/>
              <a:gd name="connsiteY89" fmla="*/ 2881298 h 5616575"/>
              <a:gd name="connsiteX90" fmla="*/ 4629341 w 10944225"/>
              <a:gd name="connsiteY90" fmla="*/ 2813107 h 5616575"/>
              <a:gd name="connsiteX91" fmla="*/ 4579352 w 10944225"/>
              <a:gd name="connsiteY91" fmla="*/ 2772432 h 5616575"/>
              <a:gd name="connsiteX92" fmla="*/ 4561739 w 10944225"/>
              <a:gd name="connsiteY92" fmla="*/ 2749659 h 5616575"/>
              <a:gd name="connsiteX93" fmla="*/ 4586321 w 10944225"/>
              <a:gd name="connsiteY93" fmla="*/ 2734288 h 5616575"/>
              <a:gd name="connsiteX94" fmla="*/ 4646193 w 10944225"/>
              <a:gd name="connsiteY94" fmla="*/ 2762880 h 5616575"/>
              <a:gd name="connsiteX95" fmla="*/ 4655760 w 10944225"/>
              <a:gd name="connsiteY95" fmla="*/ 2717399 h 5616575"/>
              <a:gd name="connsiteX96" fmla="*/ 4585941 w 10944225"/>
              <a:gd name="connsiteY96" fmla="*/ 2682164 h 5616575"/>
              <a:gd name="connsiteX97" fmla="*/ 5499101 w 10944225"/>
              <a:gd name="connsiteY97" fmla="*/ 2613656 h 5616575"/>
              <a:gd name="connsiteX98" fmla="*/ 5472682 w 10944225"/>
              <a:gd name="connsiteY98" fmla="*/ 2640034 h 5616575"/>
              <a:gd name="connsiteX99" fmla="*/ 5499101 w 10944225"/>
              <a:gd name="connsiteY99" fmla="*/ 2666413 h 5616575"/>
              <a:gd name="connsiteX100" fmla="*/ 5525521 w 10944225"/>
              <a:gd name="connsiteY100" fmla="*/ 2640034 h 5616575"/>
              <a:gd name="connsiteX101" fmla="*/ 5499101 w 10944225"/>
              <a:gd name="connsiteY101" fmla="*/ 2613656 h 5616575"/>
              <a:gd name="connsiteX102" fmla="*/ 5421997 w 10944225"/>
              <a:gd name="connsiteY102" fmla="*/ 2613656 h 5616575"/>
              <a:gd name="connsiteX103" fmla="*/ 5395577 w 10944225"/>
              <a:gd name="connsiteY103" fmla="*/ 2640034 h 5616575"/>
              <a:gd name="connsiteX104" fmla="*/ 5421997 w 10944225"/>
              <a:gd name="connsiteY104" fmla="*/ 2666413 h 5616575"/>
              <a:gd name="connsiteX105" fmla="*/ 5448416 w 10944225"/>
              <a:gd name="connsiteY105" fmla="*/ 2640034 h 5616575"/>
              <a:gd name="connsiteX106" fmla="*/ 5421997 w 10944225"/>
              <a:gd name="connsiteY106" fmla="*/ 2613656 h 5616575"/>
              <a:gd name="connsiteX107" fmla="*/ 4023459 w 10944225"/>
              <a:gd name="connsiteY107" fmla="*/ 2551917 h 5616575"/>
              <a:gd name="connsiteX108" fmla="*/ 4112539 w 10944225"/>
              <a:gd name="connsiteY108" fmla="*/ 2639591 h 5616575"/>
              <a:gd name="connsiteX109" fmla="*/ 4112919 w 10944225"/>
              <a:gd name="connsiteY109" fmla="*/ 2951197 h 5616575"/>
              <a:gd name="connsiteX110" fmla="*/ 4112539 w 10944225"/>
              <a:gd name="connsiteY110" fmla="*/ 2950880 h 5616575"/>
              <a:gd name="connsiteX111" fmla="*/ 3806019 w 10944225"/>
              <a:gd name="connsiteY111" fmla="*/ 2950880 h 5616575"/>
              <a:gd name="connsiteX112" fmla="*/ 3718207 w 10944225"/>
              <a:gd name="connsiteY112" fmla="*/ 2861940 h 5616575"/>
              <a:gd name="connsiteX113" fmla="*/ 3806019 w 10944225"/>
              <a:gd name="connsiteY113" fmla="*/ 2774266 h 5616575"/>
              <a:gd name="connsiteX114" fmla="*/ 3935647 w 10944225"/>
              <a:gd name="connsiteY114" fmla="*/ 2774266 h 5616575"/>
              <a:gd name="connsiteX115" fmla="*/ 3935647 w 10944225"/>
              <a:gd name="connsiteY115" fmla="*/ 2639591 h 5616575"/>
              <a:gd name="connsiteX116" fmla="*/ 4023459 w 10944225"/>
              <a:gd name="connsiteY116" fmla="*/ 2551917 h 5616575"/>
              <a:gd name="connsiteX117" fmla="*/ 4041200 w 10944225"/>
              <a:gd name="connsiteY117" fmla="*/ 2389030 h 5616575"/>
              <a:gd name="connsiteX118" fmla="*/ 3813369 w 10944225"/>
              <a:gd name="connsiteY118" fmla="*/ 2616502 h 5616575"/>
              <a:gd name="connsiteX119" fmla="*/ 3812228 w 10944225"/>
              <a:gd name="connsiteY119" fmla="*/ 2645917 h 5616575"/>
              <a:gd name="connsiteX120" fmla="*/ 3811912 w 10944225"/>
              <a:gd name="connsiteY120" fmla="*/ 2645601 h 5616575"/>
              <a:gd name="connsiteX121" fmla="*/ 3782768 w 10944225"/>
              <a:gd name="connsiteY121" fmla="*/ 2646992 h 5616575"/>
              <a:gd name="connsiteX122" fmla="*/ 3554937 w 10944225"/>
              <a:gd name="connsiteY122" fmla="*/ 2874466 h 5616575"/>
              <a:gd name="connsiteX123" fmla="*/ 3782768 w 10944225"/>
              <a:gd name="connsiteY123" fmla="*/ 3101938 h 5616575"/>
              <a:gd name="connsiteX124" fmla="*/ 4269220 w 10944225"/>
              <a:gd name="connsiteY124" fmla="*/ 3102192 h 5616575"/>
              <a:gd name="connsiteX125" fmla="*/ 4269030 w 10944225"/>
              <a:gd name="connsiteY125" fmla="*/ 2616502 h 5616575"/>
              <a:gd name="connsiteX126" fmla="*/ 4041200 w 10944225"/>
              <a:gd name="connsiteY126" fmla="*/ 2389030 h 5616575"/>
              <a:gd name="connsiteX127" fmla="*/ 4040907 w 10944225"/>
              <a:gd name="connsiteY127" fmla="*/ 2168942 h 5616575"/>
              <a:gd name="connsiteX128" fmla="*/ 3957759 w 10944225"/>
              <a:gd name="connsiteY128" fmla="*/ 2176865 h 5616575"/>
              <a:gd name="connsiteX129" fmla="*/ 3877106 w 10944225"/>
              <a:gd name="connsiteY129" fmla="*/ 2200776 h 5616575"/>
              <a:gd name="connsiteX130" fmla="*/ 3801268 w 10944225"/>
              <a:gd name="connsiteY130" fmla="*/ 2240628 h 5616575"/>
              <a:gd name="connsiteX131" fmla="*/ 3873368 w 10944225"/>
              <a:gd name="connsiteY131" fmla="*/ 2349620 h 5616575"/>
              <a:gd name="connsiteX132" fmla="*/ 3926271 w 10944225"/>
              <a:gd name="connsiteY132" fmla="*/ 2321787 h 5616575"/>
              <a:gd name="connsiteX133" fmla="*/ 3982658 w 10944225"/>
              <a:gd name="connsiteY133" fmla="*/ 2305087 h 5616575"/>
              <a:gd name="connsiteX134" fmla="*/ 4099108 w 10944225"/>
              <a:gd name="connsiteY134" fmla="*/ 2305087 h 5616575"/>
              <a:gd name="connsiteX135" fmla="*/ 4155559 w 10944225"/>
              <a:gd name="connsiteY135" fmla="*/ 2321787 h 5616575"/>
              <a:gd name="connsiteX136" fmla="*/ 4208462 w 10944225"/>
              <a:gd name="connsiteY136" fmla="*/ 2349620 h 5616575"/>
              <a:gd name="connsiteX137" fmla="*/ 4280562 w 10944225"/>
              <a:gd name="connsiteY137" fmla="*/ 2240628 h 5616575"/>
              <a:gd name="connsiteX138" fmla="*/ 4204724 w 10944225"/>
              <a:gd name="connsiteY138" fmla="*/ 2200776 h 5616575"/>
              <a:gd name="connsiteX139" fmla="*/ 4124007 w 10944225"/>
              <a:gd name="connsiteY139" fmla="*/ 2176865 h 5616575"/>
              <a:gd name="connsiteX140" fmla="*/ 4040907 w 10944225"/>
              <a:gd name="connsiteY140" fmla="*/ 2168942 h 5616575"/>
              <a:gd name="connsiteX141" fmla="*/ 0 w 10944225"/>
              <a:gd name="connsiteY141" fmla="*/ 0 h 5616575"/>
              <a:gd name="connsiteX142" fmla="*/ 10944225 w 10944225"/>
              <a:gd name="connsiteY142" fmla="*/ 0 h 5616575"/>
              <a:gd name="connsiteX143" fmla="*/ 10944225 w 10944225"/>
              <a:gd name="connsiteY143" fmla="*/ 5616575 h 5616575"/>
              <a:gd name="connsiteX144" fmla="*/ 0 w 10944225"/>
              <a:gd name="connsiteY144" fmla="*/ 5616575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944225" h="5616575">
                <a:moveTo>
                  <a:pt x="5460581" y="2756997"/>
                </a:moveTo>
                <a:lnTo>
                  <a:pt x="5495490" y="2845747"/>
                </a:lnTo>
                <a:lnTo>
                  <a:pt x="5425291" y="2845747"/>
                </a:lnTo>
                <a:close/>
                <a:moveTo>
                  <a:pt x="5088107" y="2739412"/>
                </a:moveTo>
                <a:lnTo>
                  <a:pt x="5136575" y="2739412"/>
                </a:lnTo>
                <a:cubicBezTo>
                  <a:pt x="5183585" y="2739412"/>
                  <a:pt x="5216658" y="2774266"/>
                  <a:pt x="5216658" y="2818989"/>
                </a:cubicBezTo>
                <a:cubicBezTo>
                  <a:pt x="5216658" y="2867065"/>
                  <a:pt x="5181748" y="2898566"/>
                  <a:pt x="5136575" y="2898566"/>
                </a:cubicBezTo>
                <a:lnTo>
                  <a:pt x="5088107" y="2898566"/>
                </a:lnTo>
                <a:close/>
                <a:moveTo>
                  <a:pt x="7253386" y="2734288"/>
                </a:moveTo>
                <a:cubicBezTo>
                  <a:pt x="7302235" y="2734288"/>
                  <a:pt x="7339742" y="2768384"/>
                  <a:pt x="7339742" y="2818989"/>
                </a:cubicBezTo>
                <a:cubicBezTo>
                  <a:pt x="7339742" y="2869595"/>
                  <a:pt x="7302298" y="2903691"/>
                  <a:pt x="7253386" y="2903691"/>
                </a:cubicBezTo>
                <a:cubicBezTo>
                  <a:pt x="7204538" y="2903691"/>
                  <a:pt x="7166715" y="2869595"/>
                  <a:pt x="7166715" y="2818989"/>
                </a:cubicBezTo>
                <a:cubicBezTo>
                  <a:pt x="7166715" y="2768384"/>
                  <a:pt x="7204538" y="2734288"/>
                  <a:pt x="7253386" y="2734288"/>
                </a:cubicBezTo>
                <a:close/>
                <a:moveTo>
                  <a:pt x="6840554" y="2687351"/>
                </a:moveTo>
                <a:lnTo>
                  <a:pt x="6840554" y="2738652"/>
                </a:lnTo>
                <a:lnTo>
                  <a:pt x="6918040" y="2738652"/>
                </a:lnTo>
                <a:lnTo>
                  <a:pt x="6918040" y="2950691"/>
                </a:lnTo>
                <a:lnTo>
                  <a:pt x="6966191" y="2950691"/>
                </a:lnTo>
                <a:lnTo>
                  <a:pt x="6966191" y="2738652"/>
                </a:lnTo>
                <a:lnTo>
                  <a:pt x="7043676" y="2738652"/>
                </a:lnTo>
                <a:lnTo>
                  <a:pt x="7043676" y="2687351"/>
                </a:lnTo>
                <a:close/>
                <a:moveTo>
                  <a:pt x="6569070" y="2687351"/>
                </a:moveTo>
                <a:lnTo>
                  <a:pt x="6569070" y="2738652"/>
                </a:lnTo>
                <a:lnTo>
                  <a:pt x="6646619" y="2738652"/>
                </a:lnTo>
                <a:lnTo>
                  <a:pt x="6646619" y="2950691"/>
                </a:lnTo>
                <a:lnTo>
                  <a:pt x="6694707" y="2950691"/>
                </a:lnTo>
                <a:lnTo>
                  <a:pt x="6694707" y="2738652"/>
                </a:lnTo>
                <a:lnTo>
                  <a:pt x="6772255" y="2738652"/>
                </a:lnTo>
                <a:lnTo>
                  <a:pt x="6772255" y="2687351"/>
                </a:lnTo>
                <a:close/>
                <a:moveTo>
                  <a:pt x="6426201" y="2687351"/>
                </a:moveTo>
                <a:lnTo>
                  <a:pt x="6426201" y="2950691"/>
                </a:lnTo>
                <a:lnTo>
                  <a:pt x="6474351" y="2950691"/>
                </a:lnTo>
                <a:lnTo>
                  <a:pt x="6474351" y="2687351"/>
                </a:lnTo>
                <a:close/>
                <a:moveTo>
                  <a:pt x="6256912" y="2687351"/>
                </a:moveTo>
                <a:lnTo>
                  <a:pt x="6256912" y="2950691"/>
                </a:lnTo>
                <a:lnTo>
                  <a:pt x="6305062" y="2950691"/>
                </a:lnTo>
                <a:lnTo>
                  <a:pt x="6305062" y="2687351"/>
                </a:lnTo>
                <a:close/>
                <a:moveTo>
                  <a:pt x="6019957" y="2687351"/>
                </a:moveTo>
                <a:lnTo>
                  <a:pt x="6019957" y="2950691"/>
                </a:lnTo>
                <a:lnTo>
                  <a:pt x="6159531" y="2950691"/>
                </a:lnTo>
                <a:lnTo>
                  <a:pt x="6159531" y="2898566"/>
                </a:lnTo>
                <a:lnTo>
                  <a:pt x="6068108" y="2898566"/>
                </a:lnTo>
                <a:lnTo>
                  <a:pt x="6068108" y="2687351"/>
                </a:lnTo>
                <a:close/>
                <a:moveTo>
                  <a:pt x="5679859" y="2687351"/>
                </a:moveTo>
                <a:lnTo>
                  <a:pt x="5679859" y="2950691"/>
                </a:lnTo>
                <a:lnTo>
                  <a:pt x="5727947" y="2950691"/>
                </a:lnTo>
                <a:lnTo>
                  <a:pt x="5727947" y="2773128"/>
                </a:lnTo>
                <a:lnTo>
                  <a:pt x="5850289" y="2950691"/>
                </a:lnTo>
                <a:lnTo>
                  <a:pt x="5898756" y="2950691"/>
                </a:lnTo>
                <a:lnTo>
                  <a:pt x="5898756" y="2687351"/>
                </a:lnTo>
                <a:lnTo>
                  <a:pt x="5850669" y="2687351"/>
                </a:lnTo>
                <a:lnTo>
                  <a:pt x="5850669" y="2865926"/>
                </a:lnTo>
                <a:lnTo>
                  <a:pt x="5727947" y="2687351"/>
                </a:lnTo>
                <a:close/>
                <a:moveTo>
                  <a:pt x="5436316" y="2687351"/>
                </a:moveTo>
                <a:lnTo>
                  <a:pt x="5332347" y="2950691"/>
                </a:lnTo>
                <a:lnTo>
                  <a:pt x="5384109" y="2950691"/>
                </a:lnTo>
                <a:lnTo>
                  <a:pt x="5405397" y="2896796"/>
                </a:lnTo>
                <a:lnTo>
                  <a:pt x="5515575" y="2896796"/>
                </a:lnTo>
                <a:lnTo>
                  <a:pt x="5536863" y="2950691"/>
                </a:lnTo>
                <a:lnTo>
                  <a:pt x="5587548" y="2950691"/>
                </a:lnTo>
                <a:lnTo>
                  <a:pt x="5483580" y="2687351"/>
                </a:lnTo>
                <a:close/>
                <a:moveTo>
                  <a:pt x="5039956" y="2687351"/>
                </a:moveTo>
                <a:lnTo>
                  <a:pt x="5039956" y="2950691"/>
                </a:lnTo>
                <a:lnTo>
                  <a:pt x="5122636" y="2950691"/>
                </a:lnTo>
                <a:cubicBezTo>
                  <a:pt x="5204556" y="2950691"/>
                  <a:pt x="5265886" y="2901919"/>
                  <a:pt x="5265886" y="2818989"/>
                </a:cubicBezTo>
                <a:cubicBezTo>
                  <a:pt x="5265886" y="2734984"/>
                  <a:pt x="5205634" y="2687351"/>
                  <a:pt x="5122636" y="2687351"/>
                </a:cubicBezTo>
                <a:close/>
                <a:moveTo>
                  <a:pt x="4733246" y="2687351"/>
                </a:moveTo>
                <a:lnTo>
                  <a:pt x="4817003" y="2840623"/>
                </a:lnTo>
                <a:lnTo>
                  <a:pt x="4817003" y="2950691"/>
                </a:lnTo>
                <a:lnTo>
                  <a:pt x="4865155" y="2950691"/>
                </a:lnTo>
                <a:lnTo>
                  <a:pt x="4865155" y="2840623"/>
                </a:lnTo>
                <a:lnTo>
                  <a:pt x="4948152" y="2687351"/>
                </a:lnTo>
                <a:lnTo>
                  <a:pt x="4893792" y="2687351"/>
                </a:lnTo>
                <a:lnTo>
                  <a:pt x="4840128" y="2784894"/>
                </a:lnTo>
                <a:lnTo>
                  <a:pt x="4786529" y="2687351"/>
                </a:lnTo>
                <a:close/>
                <a:moveTo>
                  <a:pt x="7253386" y="2682164"/>
                </a:moveTo>
                <a:cubicBezTo>
                  <a:pt x="7179893" y="2682164"/>
                  <a:pt x="7117486" y="2740867"/>
                  <a:pt x="7117486" y="2818989"/>
                </a:cubicBezTo>
                <a:cubicBezTo>
                  <a:pt x="7117486" y="2897112"/>
                  <a:pt x="7179956" y="2955815"/>
                  <a:pt x="7253386" y="2955815"/>
                </a:cubicBezTo>
                <a:cubicBezTo>
                  <a:pt x="7326817" y="2955815"/>
                  <a:pt x="7389287" y="2897112"/>
                  <a:pt x="7389287" y="2818989"/>
                </a:cubicBezTo>
                <a:cubicBezTo>
                  <a:pt x="7389350" y="2739412"/>
                  <a:pt x="7326880" y="2682164"/>
                  <a:pt x="7253386" y="2682164"/>
                </a:cubicBezTo>
                <a:close/>
                <a:moveTo>
                  <a:pt x="4585941" y="2682164"/>
                </a:moveTo>
                <a:cubicBezTo>
                  <a:pt x="4545900" y="2682164"/>
                  <a:pt x="4512827" y="2705633"/>
                  <a:pt x="4512827" y="2747445"/>
                </a:cubicBezTo>
                <a:cubicBezTo>
                  <a:pt x="4512827" y="2770914"/>
                  <a:pt x="4525309" y="2787804"/>
                  <a:pt x="4538550" y="2801721"/>
                </a:cubicBezTo>
                <a:cubicBezTo>
                  <a:pt x="4553249" y="2817092"/>
                  <a:pt x="4573080" y="2832147"/>
                  <a:pt x="4598042" y="2852706"/>
                </a:cubicBezTo>
                <a:cubicBezTo>
                  <a:pt x="4610144" y="2862954"/>
                  <a:pt x="4617113" y="2870671"/>
                  <a:pt x="4617113" y="2882057"/>
                </a:cubicBezTo>
                <a:cubicBezTo>
                  <a:pt x="4617113" y="2896733"/>
                  <a:pt x="4604631" y="2903691"/>
                  <a:pt x="4588475" y="2903691"/>
                </a:cubicBezTo>
                <a:cubicBezTo>
                  <a:pt x="4562752" y="2903691"/>
                  <a:pt x="4534116" y="2887560"/>
                  <a:pt x="4518339" y="2865167"/>
                </a:cubicBezTo>
                <a:lnTo>
                  <a:pt x="4504021" y="2910650"/>
                </a:lnTo>
                <a:cubicBezTo>
                  <a:pt x="4512827" y="2932283"/>
                  <a:pt x="4545900" y="2955752"/>
                  <a:pt x="4585941" y="2955752"/>
                </a:cubicBezTo>
                <a:cubicBezTo>
                  <a:pt x="4632952" y="2955752"/>
                  <a:pt x="4666024" y="2926021"/>
                  <a:pt x="4666024" y="2881298"/>
                </a:cubicBezTo>
                <a:cubicBezTo>
                  <a:pt x="4666024" y="2850935"/>
                  <a:pt x="4649552" y="2830755"/>
                  <a:pt x="4629341" y="2813107"/>
                </a:cubicBezTo>
                <a:cubicBezTo>
                  <a:pt x="4615022" y="2800265"/>
                  <a:pt x="4599943" y="2788879"/>
                  <a:pt x="4579352" y="2772432"/>
                </a:cubicBezTo>
                <a:cubicBezTo>
                  <a:pt x="4571622" y="2766170"/>
                  <a:pt x="4561739" y="2757756"/>
                  <a:pt x="4561739" y="2749659"/>
                </a:cubicBezTo>
                <a:cubicBezTo>
                  <a:pt x="4561739" y="2737578"/>
                  <a:pt x="4574980" y="2734288"/>
                  <a:pt x="4586321" y="2734288"/>
                </a:cubicBezTo>
                <a:cubicBezTo>
                  <a:pt x="4606912" y="2734288"/>
                  <a:pt x="4630798" y="2745295"/>
                  <a:pt x="4646193" y="2762880"/>
                </a:cubicBezTo>
                <a:lnTo>
                  <a:pt x="4655760" y="2717399"/>
                </a:lnTo>
                <a:cubicBezTo>
                  <a:pt x="4644736" y="2699813"/>
                  <a:pt x="4618316" y="2682164"/>
                  <a:pt x="4585941" y="2682164"/>
                </a:cubicBezTo>
                <a:close/>
                <a:moveTo>
                  <a:pt x="5499101" y="2613656"/>
                </a:moveTo>
                <a:cubicBezTo>
                  <a:pt x="5484023" y="2613656"/>
                  <a:pt x="5472682" y="2625422"/>
                  <a:pt x="5472682" y="2640034"/>
                </a:cubicBezTo>
                <a:cubicBezTo>
                  <a:pt x="5472682" y="2655026"/>
                  <a:pt x="5484086" y="2666413"/>
                  <a:pt x="5499101" y="2666413"/>
                </a:cubicBezTo>
                <a:cubicBezTo>
                  <a:pt x="5513801" y="2666413"/>
                  <a:pt x="5525521" y="2655026"/>
                  <a:pt x="5525521" y="2640034"/>
                </a:cubicBezTo>
                <a:cubicBezTo>
                  <a:pt x="5525521" y="2625359"/>
                  <a:pt x="5513737" y="2613656"/>
                  <a:pt x="5499101" y="2613656"/>
                </a:cubicBezTo>
                <a:close/>
                <a:moveTo>
                  <a:pt x="5421997" y="2613656"/>
                </a:moveTo>
                <a:cubicBezTo>
                  <a:pt x="5407298" y="2613656"/>
                  <a:pt x="5395577" y="2625422"/>
                  <a:pt x="5395577" y="2640034"/>
                </a:cubicBezTo>
                <a:cubicBezTo>
                  <a:pt x="5395514" y="2655026"/>
                  <a:pt x="5407298" y="2666413"/>
                  <a:pt x="5421997" y="2666413"/>
                </a:cubicBezTo>
                <a:cubicBezTo>
                  <a:pt x="5437076" y="2666413"/>
                  <a:pt x="5448416" y="2655026"/>
                  <a:pt x="5448416" y="2640034"/>
                </a:cubicBezTo>
                <a:cubicBezTo>
                  <a:pt x="5448416" y="2625359"/>
                  <a:pt x="5437012" y="2613656"/>
                  <a:pt x="5421997" y="2613656"/>
                </a:cubicBezTo>
                <a:close/>
                <a:moveTo>
                  <a:pt x="4023459" y="2551917"/>
                </a:moveTo>
                <a:cubicBezTo>
                  <a:pt x="4071927" y="2551917"/>
                  <a:pt x="4112539" y="2591200"/>
                  <a:pt x="4112539" y="2639591"/>
                </a:cubicBezTo>
                <a:lnTo>
                  <a:pt x="4112919" y="2951197"/>
                </a:lnTo>
                <a:lnTo>
                  <a:pt x="4112539" y="2950880"/>
                </a:lnTo>
                <a:lnTo>
                  <a:pt x="3806019" y="2950880"/>
                </a:lnTo>
                <a:cubicBezTo>
                  <a:pt x="3757551" y="2950880"/>
                  <a:pt x="3718207" y="2910332"/>
                  <a:pt x="3718207" y="2861940"/>
                </a:cubicBezTo>
                <a:cubicBezTo>
                  <a:pt x="3718207" y="2813549"/>
                  <a:pt x="3757551" y="2774266"/>
                  <a:pt x="3806019" y="2774266"/>
                </a:cubicBezTo>
                <a:lnTo>
                  <a:pt x="3935647" y="2774266"/>
                </a:lnTo>
                <a:lnTo>
                  <a:pt x="3935647" y="2639591"/>
                </a:lnTo>
                <a:cubicBezTo>
                  <a:pt x="3935647" y="2591200"/>
                  <a:pt x="3974928" y="2551917"/>
                  <a:pt x="4023459" y="2551917"/>
                </a:cubicBezTo>
                <a:close/>
                <a:moveTo>
                  <a:pt x="4041200" y="2389030"/>
                </a:moveTo>
                <a:cubicBezTo>
                  <a:pt x="3915373" y="2389030"/>
                  <a:pt x="3813369" y="2490874"/>
                  <a:pt x="3813369" y="2616502"/>
                </a:cubicBezTo>
                <a:lnTo>
                  <a:pt x="3812228" y="2645917"/>
                </a:lnTo>
                <a:lnTo>
                  <a:pt x="3811912" y="2645601"/>
                </a:lnTo>
                <a:lnTo>
                  <a:pt x="3782768" y="2646992"/>
                </a:lnTo>
                <a:cubicBezTo>
                  <a:pt x="3656941" y="2646992"/>
                  <a:pt x="3554937" y="2748837"/>
                  <a:pt x="3554937" y="2874466"/>
                </a:cubicBezTo>
                <a:cubicBezTo>
                  <a:pt x="3554937" y="3000094"/>
                  <a:pt x="3656941" y="3101938"/>
                  <a:pt x="3782768" y="3101938"/>
                </a:cubicBezTo>
                <a:lnTo>
                  <a:pt x="4269220" y="3102192"/>
                </a:lnTo>
                <a:lnTo>
                  <a:pt x="4269030" y="2616502"/>
                </a:lnTo>
                <a:cubicBezTo>
                  <a:pt x="4269030" y="2490874"/>
                  <a:pt x="4167026" y="2389030"/>
                  <a:pt x="4041200" y="2389030"/>
                </a:cubicBezTo>
                <a:close/>
                <a:moveTo>
                  <a:pt x="4040907" y="2168942"/>
                </a:moveTo>
                <a:cubicBezTo>
                  <a:pt x="4012990" y="2168942"/>
                  <a:pt x="3985066" y="2171583"/>
                  <a:pt x="3957759" y="2176865"/>
                </a:cubicBezTo>
                <a:cubicBezTo>
                  <a:pt x="3930199" y="2182179"/>
                  <a:pt x="3903019" y="2190276"/>
                  <a:pt x="3877106" y="2200776"/>
                </a:cubicBezTo>
                <a:cubicBezTo>
                  <a:pt x="3850623" y="2211467"/>
                  <a:pt x="3825090" y="2224877"/>
                  <a:pt x="3801268" y="2240628"/>
                </a:cubicBezTo>
                <a:lnTo>
                  <a:pt x="3873368" y="2349620"/>
                </a:lnTo>
                <a:cubicBezTo>
                  <a:pt x="3889968" y="2338676"/>
                  <a:pt x="3907771" y="2329314"/>
                  <a:pt x="3926271" y="2321787"/>
                </a:cubicBezTo>
                <a:cubicBezTo>
                  <a:pt x="3944391" y="2314512"/>
                  <a:pt x="3963398" y="2308819"/>
                  <a:pt x="3982658" y="2305087"/>
                </a:cubicBezTo>
                <a:cubicBezTo>
                  <a:pt x="4020926" y="2297749"/>
                  <a:pt x="4060967" y="2297749"/>
                  <a:pt x="4099108" y="2305087"/>
                </a:cubicBezTo>
                <a:cubicBezTo>
                  <a:pt x="4118369" y="2308819"/>
                  <a:pt x="4137439" y="2314449"/>
                  <a:pt x="4155559" y="2321787"/>
                </a:cubicBezTo>
                <a:cubicBezTo>
                  <a:pt x="4173996" y="2329314"/>
                  <a:pt x="4191799" y="2338613"/>
                  <a:pt x="4208462" y="2349620"/>
                </a:cubicBezTo>
                <a:lnTo>
                  <a:pt x="4280562" y="2240628"/>
                </a:lnTo>
                <a:cubicBezTo>
                  <a:pt x="4256676" y="2224877"/>
                  <a:pt x="4231207" y="2211467"/>
                  <a:pt x="4204724" y="2200776"/>
                </a:cubicBezTo>
                <a:cubicBezTo>
                  <a:pt x="4178811" y="2190276"/>
                  <a:pt x="4151631" y="2182179"/>
                  <a:pt x="4124007" y="2176865"/>
                </a:cubicBezTo>
                <a:cubicBezTo>
                  <a:pt x="4096732" y="2171583"/>
                  <a:pt x="4068824" y="2168942"/>
                  <a:pt x="4040907" y="2168942"/>
                </a:cubicBezTo>
                <a:close/>
                <a:moveTo>
                  <a:pt x="0" y="0"/>
                </a:moveTo>
                <a:lnTo>
                  <a:pt x="10944225" y="0"/>
                </a:lnTo>
                <a:lnTo>
                  <a:pt x="10944225" y="5616575"/>
                </a:lnTo>
                <a:lnTo>
                  <a:pt x="0" y="561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64" name="Graphic 6">
            <a:extLst>
              <a:ext uri="{FF2B5EF4-FFF2-40B4-BE49-F238E27FC236}">
                <a16:creationId xmlns:a16="http://schemas.microsoft.com/office/drawing/2014/main" id="{9BF1E1DC-CED3-DD41-ACDD-04B98A6AFEEB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bg1"/>
          </a:solidFill>
        </p:grpSpPr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931D0E98-CCA1-E649-9984-63218135097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62FA24C4-5D46-0249-9FE3-F7E0FDA916BD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C30DFCC-5125-AE40-A73F-6E0B2968DBC1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6ACDCC12-D61A-2A4B-8FFB-0754FB318F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21DC0465-85DF-AB48-825D-551189C8A95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24C0488B-135E-B74F-A752-21B8A874492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3710B28F-E009-BF4C-A1E4-0620A72DDA18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84D4B2B9-3C6E-6D4C-B51E-B8F59EC5AB5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FD95F087-80CF-8F47-8548-15B130CA1C5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614CDBAC-EFC0-444A-BDCF-ADB80729E6E7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7851C9E4-9FE1-224D-AE03-7FFE9BB215C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4B372D29-0F00-1249-8BA2-35AC4AA30C3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E8AFE6B3-DF29-4448-A2D6-FC035E835B6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7CFC3632-8EA9-DE42-B06E-5A01726A8F32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7617F77F-12B0-C847-9354-5AAE0872391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4512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213-298B-6641-807B-2021716B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19B1B-5C07-1741-8C16-D9AD68C5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3BF375-9402-AB49-9721-9F76609EBC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67536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3C0FD3-1F96-E94C-B022-A57F76C2F8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67535" y="624468"/>
            <a:ext cx="4589426" cy="299967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F0844D-C2CA-694A-AA79-DA998B59F3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331595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10BF6F78-4FEF-D246-83FE-A8C3B152462E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1"/>
          </a:solidFill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486A1D9-96FF-3841-90FF-4AF563280A0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871D1E3-682F-EC49-B33D-B1426D481260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0BDE77C-CCA2-4642-898E-DE616554B56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B06966-EA91-6044-9AEB-70144939BA76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9AD03352-55C7-6D46-80BE-7F92B4F39AE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2A8F63D-40BC-2249-AE2C-7274085CC251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8FD352C-890F-8B4A-B86E-858EC669185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059C7B2-379D-F745-80AD-7060503D9CA9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B94C8D42-7515-E14A-B059-E5EDB961EAD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C1D80AF-3F72-6340-B87B-F3DC687F2A5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52DD250-4341-1D46-B77B-3E5AF3DEB35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0F2EE806-7DFE-1A43-9F36-151BE46F7EA4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BA354E49-5850-134D-B410-41BEE38C25B2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392F21F-8A36-444E-8278-72FF65BA8861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349EC20-64C6-EA47-8B6E-05AF92F3BE90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292899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8F787-55CC-2F48-B7A8-D0CAF450C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7" y="631864"/>
            <a:ext cx="2731745" cy="6682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1DEADA-56B8-A146-870C-C8C7EABE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2297151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1B7C8D-0DF8-C241-B305-EE600C2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65" y="4019147"/>
            <a:ext cx="5132070" cy="1147868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534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46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9B2D75-B229-0944-8547-4DA3CEBB1F66}"/>
              </a:ext>
            </a:extLst>
          </p:cNvPr>
          <p:cNvSpPr/>
          <p:nvPr userDrawn="1"/>
        </p:nvSpPr>
        <p:spPr>
          <a:xfrm>
            <a:off x="5220181" y="1770806"/>
            <a:ext cx="1739418" cy="2237125"/>
          </a:xfrm>
          <a:custGeom>
            <a:avLst/>
            <a:gdLst>
              <a:gd name="connsiteX0" fmla="*/ 333794 w 516964"/>
              <a:gd name="connsiteY0" fmla="*/ 272847 h 664885"/>
              <a:gd name="connsiteX1" fmla="*/ 271234 w 516964"/>
              <a:gd name="connsiteY1" fmla="*/ 335309 h 664885"/>
              <a:gd name="connsiteX2" fmla="*/ 271234 w 516964"/>
              <a:gd name="connsiteY2" fmla="*/ 431257 h 664885"/>
              <a:gd name="connsiteX3" fmla="*/ 178881 w 516964"/>
              <a:gd name="connsiteY3" fmla="*/ 431257 h 664885"/>
              <a:gd name="connsiteX4" fmla="*/ 116320 w 516964"/>
              <a:gd name="connsiteY4" fmla="*/ 493720 h 664885"/>
              <a:gd name="connsiteX5" fmla="*/ 178881 w 516964"/>
              <a:gd name="connsiteY5" fmla="*/ 557084 h 664885"/>
              <a:gd name="connsiteX6" fmla="*/ 397258 w 516964"/>
              <a:gd name="connsiteY6" fmla="*/ 557084 h 664885"/>
              <a:gd name="connsiteX7" fmla="*/ 397529 w 516964"/>
              <a:gd name="connsiteY7" fmla="*/ 557309 h 664885"/>
              <a:gd name="connsiteX8" fmla="*/ 397258 w 516964"/>
              <a:gd name="connsiteY8" fmla="*/ 335309 h 664885"/>
              <a:gd name="connsiteX9" fmla="*/ 333794 w 516964"/>
              <a:gd name="connsiteY9" fmla="*/ 272847 h 664885"/>
              <a:gd name="connsiteX10" fmla="*/ 346433 w 516964"/>
              <a:gd name="connsiteY10" fmla="*/ 156799 h 664885"/>
              <a:gd name="connsiteX11" fmla="*/ 508749 w 516964"/>
              <a:gd name="connsiteY11" fmla="*/ 318860 h 664885"/>
              <a:gd name="connsiteX12" fmla="*/ 508884 w 516964"/>
              <a:gd name="connsiteY12" fmla="*/ 664885 h 664885"/>
              <a:gd name="connsiteX13" fmla="*/ 162316 w 516964"/>
              <a:gd name="connsiteY13" fmla="*/ 664704 h 664885"/>
              <a:gd name="connsiteX14" fmla="*/ 0 w 516964"/>
              <a:gd name="connsiteY14" fmla="*/ 502643 h 664885"/>
              <a:gd name="connsiteX15" fmla="*/ 162316 w 516964"/>
              <a:gd name="connsiteY15" fmla="*/ 340582 h 664885"/>
              <a:gd name="connsiteX16" fmla="*/ 183079 w 516964"/>
              <a:gd name="connsiteY16" fmla="*/ 339591 h 664885"/>
              <a:gd name="connsiteX17" fmla="*/ 183305 w 516964"/>
              <a:gd name="connsiteY17" fmla="*/ 339816 h 664885"/>
              <a:gd name="connsiteX18" fmla="*/ 184117 w 516964"/>
              <a:gd name="connsiteY18" fmla="*/ 318860 h 664885"/>
              <a:gd name="connsiteX19" fmla="*/ 346433 w 516964"/>
              <a:gd name="connsiteY19" fmla="*/ 156799 h 664885"/>
              <a:gd name="connsiteX20" fmla="*/ 346225 w 516964"/>
              <a:gd name="connsiteY20" fmla="*/ 0 h 664885"/>
              <a:gd name="connsiteX21" fmla="*/ 405428 w 516964"/>
              <a:gd name="connsiteY21" fmla="*/ 5645 h 664885"/>
              <a:gd name="connsiteX22" fmla="*/ 462934 w 516964"/>
              <a:gd name="connsiteY22" fmla="*/ 22680 h 664885"/>
              <a:gd name="connsiteX23" fmla="*/ 516964 w 516964"/>
              <a:gd name="connsiteY23" fmla="*/ 51072 h 664885"/>
              <a:gd name="connsiteX24" fmla="*/ 465597 w 516964"/>
              <a:gd name="connsiteY24" fmla="*/ 128722 h 664885"/>
              <a:gd name="connsiteX25" fmla="*/ 427907 w 516964"/>
              <a:gd name="connsiteY25" fmla="*/ 108893 h 664885"/>
              <a:gd name="connsiteX26" fmla="*/ 387689 w 516964"/>
              <a:gd name="connsiteY26" fmla="*/ 96995 h 664885"/>
              <a:gd name="connsiteX27" fmla="*/ 304726 w 516964"/>
              <a:gd name="connsiteY27" fmla="*/ 96995 h 664885"/>
              <a:gd name="connsiteX28" fmla="*/ 264553 w 516964"/>
              <a:gd name="connsiteY28" fmla="*/ 108893 h 664885"/>
              <a:gd name="connsiteX29" fmla="*/ 226863 w 516964"/>
              <a:gd name="connsiteY29" fmla="*/ 128722 h 664885"/>
              <a:gd name="connsiteX30" fmla="*/ 175496 w 516964"/>
              <a:gd name="connsiteY30" fmla="*/ 51072 h 664885"/>
              <a:gd name="connsiteX31" fmla="*/ 229526 w 516964"/>
              <a:gd name="connsiteY31" fmla="*/ 22680 h 664885"/>
              <a:gd name="connsiteX32" fmla="*/ 286987 w 516964"/>
              <a:gd name="connsiteY32" fmla="*/ 5645 h 664885"/>
              <a:gd name="connsiteX33" fmla="*/ 346225 w 516964"/>
              <a:gd name="connsiteY33" fmla="*/ 0 h 66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6964" h="664885">
                <a:moveTo>
                  <a:pt x="333794" y="272847"/>
                </a:moveTo>
                <a:cubicBezTo>
                  <a:pt x="299219" y="272847"/>
                  <a:pt x="271234" y="300833"/>
                  <a:pt x="271234" y="335309"/>
                </a:cubicBezTo>
                <a:lnTo>
                  <a:pt x="271234" y="431257"/>
                </a:lnTo>
                <a:lnTo>
                  <a:pt x="178881" y="431257"/>
                </a:lnTo>
                <a:cubicBezTo>
                  <a:pt x="144351" y="431257"/>
                  <a:pt x="116320" y="459244"/>
                  <a:pt x="116320" y="493720"/>
                </a:cubicBezTo>
                <a:cubicBezTo>
                  <a:pt x="116320" y="528196"/>
                  <a:pt x="144351" y="557084"/>
                  <a:pt x="178881" y="557084"/>
                </a:cubicBezTo>
                <a:lnTo>
                  <a:pt x="397258" y="557084"/>
                </a:lnTo>
                <a:lnTo>
                  <a:pt x="397529" y="557309"/>
                </a:lnTo>
                <a:lnTo>
                  <a:pt x="397258" y="335309"/>
                </a:lnTo>
                <a:cubicBezTo>
                  <a:pt x="397258" y="300833"/>
                  <a:pt x="368325" y="272847"/>
                  <a:pt x="333794" y="272847"/>
                </a:cubicBezTo>
                <a:close/>
                <a:moveTo>
                  <a:pt x="346433" y="156799"/>
                </a:moveTo>
                <a:cubicBezTo>
                  <a:pt x="436077" y="156799"/>
                  <a:pt x="508749" y="229357"/>
                  <a:pt x="508749" y="318860"/>
                </a:cubicBezTo>
                <a:lnTo>
                  <a:pt x="508884" y="664885"/>
                </a:lnTo>
                <a:lnTo>
                  <a:pt x="162316" y="664704"/>
                </a:lnTo>
                <a:cubicBezTo>
                  <a:pt x="72672" y="664704"/>
                  <a:pt x="0" y="592146"/>
                  <a:pt x="0" y="502643"/>
                </a:cubicBezTo>
                <a:cubicBezTo>
                  <a:pt x="0" y="413140"/>
                  <a:pt x="72672" y="340582"/>
                  <a:pt x="162316" y="340582"/>
                </a:cubicBezTo>
                <a:lnTo>
                  <a:pt x="183079" y="339591"/>
                </a:lnTo>
                <a:lnTo>
                  <a:pt x="183305" y="339816"/>
                </a:lnTo>
                <a:lnTo>
                  <a:pt x="184117" y="318860"/>
                </a:lnTo>
                <a:cubicBezTo>
                  <a:pt x="184117" y="229357"/>
                  <a:pt x="256789" y="156799"/>
                  <a:pt x="346433" y="156799"/>
                </a:cubicBezTo>
                <a:close/>
                <a:moveTo>
                  <a:pt x="346225" y="0"/>
                </a:moveTo>
                <a:cubicBezTo>
                  <a:pt x="366113" y="0"/>
                  <a:pt x="385997" y="1882"/>
                  <a:pt x="405428" y="5645"/>
                </a:cubicBezTo>
                <a:cubicBezTo>
                  <a:pt x="425108" y="9430"/>
                  <a:pt x="444473" y="15199"/>
                  <a:pt x="462934" y="22680"/>
                </a:cubicBezTo>
                <a:cubicBezTo>
                  <a:pt x="481802" y="30296"/>
                  <a:pt x="499947" y="39851"/>
                  <a:pt x="516964" y="51072"/>
                </a:cubicBezTo>
                <a:lnTo>
                  <a:pt x="465597" y="128722"/>
                </a:lnTo>
                <a:cubicBezTo>
                  <a:pt x="453726" y="120880"/>
                  <a:pt x="441042" y="114256"/>
                  <a:pt x="427907" y="108893"/>
                </a:cubicBezTo>
                <a:cubicBezTo>
                  <a:pt x="414998" y="103665"/>
                  <a:pt x="401411" y="99654"/>
                  <a:pt x="387689" y="96995"/>
                </a:cubicBezTo>
                <a:cubicBezTo>
                  <a:pt x="360516" y="91767"/>
                  <a:pt x="331989" y="91767"/>
                  <a:pt x="304726" y="96995"/>
                </a:cubicBezTo>
                <a:cubicBezTo>
                  <a:pt x="291004" y="99654"/>
                  <a:pt x="277463" y="103710"/>
                  <a:pt x="264553" y="108893"/>
                </a:cubicBezTo>
                <a:cubicBezTo>
                  <a:pt x="251373" y="114256"/>
                  <a:pt x="238689" y="120925"/>
                  <a:pt x="226863" y="128722"/>
                </a:cubicBezTo>
                <a:lnTo>
                  <a:pt x="175496" y="51072"/>
                </a:lnTo>
                <a:cubicBezTo>
                  <a:pt x="192468" y="39851"/>
                  <a:pt x="210658" y="30296"/>
                  <a:pt x="229526" y="22680"/>
                </a:cubicBezTo>
                <a:cubicBezTo>
                  <a:pt x="247987" y="15199"/>
                  <a:pt x="267352" y="9430"/>
                  <a:pt x="286987" y="5645"/>
                </a:cubicBezTo>
                <a:cubicBezTo>
                  <a:pt x="306441" y="1882"/>
                  <a:pt x="326336" y="0"/>
                  <a:pt x="346225" y="0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66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416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CF2AA-837E-3C4A-B91E-EDE6387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7638" cy="11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ED84-8824-B644-8FF5-06DB6FF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32" y="1800000"/>
            <a:ext cx="1115763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5D77-5875-E241-835A-1B0127A3F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332" y="63690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690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orient="horz" pos="39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4E1D-D20A-8A46-BDF8-37DB81356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783840"/>
            <a:ext cx="5058253" cy="1757680"/>
          </a:xfrm>
        </p:spPr>
        <p:txBody>
          <a:bodyPr>
            <a:normAutofit/>
          </a:bodyPr>
          <a:lstStyle/>
          <a:p>
            <a:r>
              <a:rPr lang="fi-FI" noProof="0" dirty="0">
                <a:latin typeface="Verdana"/>
                <a:ea typeface="Verdana"/>
              </a:rPr>
              <a:t>Toimintasuunnitelma</a:t>
            </a:r>
            <a:br>
              <a:rPr lang="fi-FI" noProof="0" dirty="0">
                <a:latin typeface="Verdana"/>
                <a:ea typeface="Verdana"/>
              </a:rPr>
            </a:br>
            <a:r>
              <a:rPr lang="fi-FI" noProof="0" dirty="0">
                <a:latin typeface="Verdana"/>
                <a:ea typeface="Verdana"/>
              </a:rPr>
              <a:t>2026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1326B-D662-DE44-AB78-52617F00D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185" y="4910022"/>
            <a:ext cx="5058253" cy="13272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noProof="0" dirty="0">
                <a:latin typeface="Georgia"/>
              </a:rPr>
              <a:t>Yhdistyksen nimi</a:t>
            </a:r>
          </a:p>
          <a:p>
            <a:r>
              <a:rPr lang="fi-FI" sz="2000" noProof="0" dirty="0">
                <a:latin typeface="Georgia"/>
              </a:rPr>
              <a:t>hyväksymispäivämäärä</a:t>
            </a:r>
          </a:p>
        </p:txBody>
      </p:sp>
      <p:pic>
        <p:nvPicPr>
          <p:cNvPr id="13" name="Kuvan paikkamerkki 12" descr="Kuva, joka sisältää kohteen henkilö, vaate, piha-, puu&#10;&#10;Kuvaus luotu automaattisesti">
            <a:extLst>
              <a:ext uri="{FF2B5EF4-FFF2-40B4-BE49-F238E27FC236}">
                <a16:creationId xmlns:a16="http://schemas.microsoft.com/office/drawing/2014/main" id="{E7CE1476-0E60-0FF8-8F8B-10A509AD89A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t="1007" b="1007"/>
          <a:stretch>
            <a:fillRect/>
          </a:stretch>
        </p:blipFill>
        <p:spPr/>
      </p:pic>
      <p:pic>
        <p:nvPicPr>
          <p:cNvPr id="15" name="Kuvan paikkamerkki 14" descr="Kuva, joka sisältää kohteen henkilö, vaate, taapero, Leivontakulho&#10;&#10;Kuvaus luotu automaattisesti">
            <a:extLst>
              <a:ext uri="{FF2B5EF4-FFF2-40B4-BE49-F238E27FC236}">
                <a16:creationId xmlns:a16="http://schemas.microsoft.com/office/drawing/2014/main" id="{18D0E6B0-649F-6FAB-B6EA-B39E21D90BD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12636" b="12636"/>
          <a:stretch>
            <a:fillRect/>
          </a:stretch>
        </p:blipFill>
        <p:spPr/>
      </p:pic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555C2902-D487-5D34-351F-77F4A389269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20248" r="20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954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77280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1" y="436880"/>
            <a:ext cx="11052692" cy="668643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397" b="1" noProof="0" dirty="0">
                <a:solidFill>
                  <a:srgbClr val="ED1F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Vaikuttaminen</a:t>
            </a:r>
            <a:endParaRPr lang="fi-FI" sz="1465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12271"/>
              </p:ext>
            </p:extLst>
          </p:nvPr>
        </p:nvGraphicFramePr>
        <p:xfrm>
          <a:off x="375971" y="1191176"/>
          <a:ext cx="11218472" cy="437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42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1766179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5156006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2745945">
                  <a:extLst>
                    <a:ext uri="{9D8B030D-6E8A-4147-A177-3AD203B41FA5}">
                      <a16:colId xmlns:a16="http://schemas.microsoft.com/office/drawing/2014/main" val="3152274022"/>
                    </a:ext>
                  </a:extLst>
                </a:gridCol>
              </a:tblGrid>
              <a:tr h="266994"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Kohderyhmä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1786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latin typeface="+mn-lt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i="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endParaRPr lang="fi-FI" sz="1000" b="0" i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  <a:tr h="229908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latin typeface="+mn-lt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i-FI" sz="1000" b="0" i="0" u="none" strike="noStrike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i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41566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77280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1" y="520949"/>
            <a:ext cx="11052692" cy="584574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350" noProof="0" dirty="0">
                <a:solidFill>
                  <a:srgbClr val="ED1F2D"/>
                </a:solidFill>
                <a:latin typeface="Verdana"/>
                <a:ea typeface="Verdana"/>
              </a:rPr>
              <a:t>Vaikuttaminen</a:t>
            </a:r>
            <a:endParaRPr lang="fi-FI" sz="1465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62588"/>
              </p:ext>
            </p:extLst>
          </p:nvPr>
        </p:nvGraphicFramePr>
        <p:xfrm>
          <a:off x="597557" y="1214258"/>
          <a:ext cx="11201361" cy="241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19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1946068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5005266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2757508">
                  <a:extLst>
                    <a:ext uri="{9D8B030D-6E8A-4147-A177-3AD203B41FA5}">
                      <a16:colId xmlns:a16="http://schemas.microsoft.com/office/drawing/2014/main" val="3152274022"/>
                    </a:ext>
                  </a:extLst>
                </a:gridCol>
              </a:tblGrid>
              <a:tr h="274989"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Kohderyhmä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212567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i-FI" sz="110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10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None/>
                      </a:pPr>
                      <a:endParaRPr lang="fi-FI" sz="11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79041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7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piha-, henkilö, taivas, vaate&#10;&#10;Kuvaus luotu automaattisesti">
            <a:extLst>
              <a:ext uri="{FF2B5EF4-FFF2-40B4-BE49-F238E27FC236}">
                <a16:creationId xmlns:a16="http://schemas.microsoft.com/office/drawing/2014/main" id="{60332A9A-62A0-E4EB-7A85-A7E5957DE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04" b="6504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620713"/>
            <a:ext cx="5981683" cy="1159200"/>
          </a:xfrm>
        </p:spPr>
        <p:txBody>
          <a:bodyPr>
            <a:noAutofit/>
          </a:bodyPr>
          <a:lstStyle/>
          <a:p>
            <a:pPr algn="ctr" defTabSz="914376"/>
            <a:r>
              <a:rPr lang="fi-FI" sz="20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Rakenteet tukevat Sydänliiton toimintojen, tuotteiden ja menetelmien käyttöä sekä vaikuttamista</a:t>
            </a:r>
            <a:endParaRPr lang="fi-FI" sz="2000" b="1" kern="0" noProof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ulukko 8">
            <a:extLst>
              <a:ext uri="{FF2B5EF4-FFF2-40B4-BE49-F238E27FC236}">
                <a16:creationId xmlns:a16="http://schemas.microsoft.com/office/drawing/2014/main" id="{10BE2A45-F663-F2FF-1C63-40AE1FCC8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18719"/>
              </p:ext>
            </p:extLst>
          </p:nvPr>
        </p:nvGraphicFramePr>
        <p:xfrm>
          <a:off x="5708687" y="2123738"/>
          <a:ext cx="5981682" cy="27429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93034">
                  <a:extLst>
                    <a:ext uri="{9D8B030D-6E8A-4147-A177-3AD203B41FA5}">
                      <a16:colId xmlns:a16="http://schemas.microsoft.com/office/drawing/2014/main" val="2341204502"/>
                    </a:ext>
                  </a:extLst>
                </a:gridCol>
                <a:gridCol w="3288648">
                  <a:extLst>
                    <a:ext uri="{9D8B030D-6E8A-4147-A177-3AD203B41FA5}">
                      <a16:colId xmlns:a16="http://schemas.microsoft.com/office/drawing/2014/main" val="3638585169"/>
                    </a:ext>
                  </a:extLst>
                </a:gridCol>
              </a:tblGrid>
              <a:tr h="395942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noProof="0" dirty="0">
                          <a:solidFill>
                            <a:schemeClr val="tx1"/>
                          </a:solidFill>
                        </a:rPr>
                        <a:t>PÄÄTAVOITTEET</a:t>
                      </a:r>
                      <a:endParaRPr lang="fi-FI" sz="14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noProof="0" dirty="0">
                          <a:solidFill>
                            <a:schemeClr val="tx1"/>
                          </a:solidFill>
                        </a:rPr>
                        <a:t>PAINOPISTEET</a:t>
                      </a:r>
                      <a:endParaRPr lang="fi-FI" sz="14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9199"/>
                  </a:ext>
                </a:extLst>
              </a:tr>
              <a:tr h="234699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i-FI" sz="1200" b="0" u="none" strike="noStrike" noProof="0" dirty="0">
                          <a:solidFill>
                            <a:schemeClr val="tx1"/>
                          </a:solidFill>
                        </a:rPr>
                        <a:t>Sydänliiton rakenteiden vahvistaminen strategian mukaisesti, jotta käytössä olisi riittävästi resursseja ja osaamista. </a:t>
                      </a:r>
                      <a:endParaRPr lang="fi-FI" sz="1200" b="0" u="none" strike="noStrike" noProof="0" dirty="0">
                        <a:solidFill>
                          <a:srgbClr val="333334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i-FI" sz="1200" b="0" u="none" strike="noStrike" noProof="0" dirty="0">
                          <a:solidFill>
                            <a:schemeClr val="tx1"/>
                          </a:solidFill>
                        </a:rPr>
                        <a:t>Rakenteet tukevat palveluiden käyttöä, jotta kohderyhmät saavat tarvitsemansa tiedon ja tuen asuinpaikasta riippumatta.</a:t>
                      </a:r>
                      <a:endParaRPr lang="fi-FI" b="0" u="none" strike="noStrike" noProof="0" dirty="0">
                        <a:latin typeface="Verdana"/>
                      </a:endParaRP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noProof="0" dirty="0">
                          <a:ea typeface="Verdana"/>
                        </a:rPr>
                        <a:t>Uudistamme strategiamme.</a:t>
                      </a:r>
                      <a:endParaRPr lang="fi-FI" sz="1200" strike="sngStrike" noProof="0" dirty="0">
                        <a:ea typeface="Verdana"/>
                      </a:endParaRP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Vahvistamme Sydänliiton rakenteita, jotta käytössä on riittävästi resursseja ja osaamista. 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noProof="0" dirty="0">
                          <a:ea typeface="Verdana"/>
                        </a:rPr>
                        <a:t>Kehitämme asiakkuuksien hallintaa.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noProof="0" dirty="0">
                          <a:ea typeface="Verdana"/>
                        </a:rPr>
                        <a:t>Kehitämme tietojärjestelmien kokonaisarkkitehtuuria (ml. tietoturva).</a:t>
                      </a:r>
                      <a:endParaRPr lang="fi-FI" sz="1200" noProof="0" dirty="0">
                        <a:ea typeface="Verdana" panose="020B0604030504040204" pitchFamily="34" charset="0"/>
                      </a:endParaRP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539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605271" y="5581760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39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</a:t>
            </a:r>
            <a:r>
              <a:rPr kumimoji="0" lang="fi-FI" sz="23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813476" y="5547276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rbera Light" panose="02000300000000000000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0" y="258130"/>
            <a:ext cx="7779609" cy="584574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350" b="1" noProof="0" dirty="0">
                <a:solidFill>
                  <a:srgbClr val="ED1F2D"/>
                </a:solidFill>
                <a:latin typeface="Verdana"/>
                <a:ea typeface="Verdana"/>
              </a:rPr>
              <a:t>Rakenteet ja toimintamallit</a:t>
            </a:r>
            <a:endParaRPr lang="fi-FI" sz="1465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F4109A6-43FA-F13E-88BD-B687B9A26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1" y="258130"/>
            <a:ext cx="2397227" cy="584574"/>
          </a:xfrm>
          <a:prstGeom prst="rect">
            <a:avLst/>
          </a:prstGeom>
        </p:spPr>
      </p:pic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21EFF8A9-397F-1D3E-A02F-1B0192C13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22827"/>
              </p:ext>
            </p:extLst>
          </p:nvPr>
        </p:nvGraphicFramePr>
        <p:xfrm>
          <a:off x="315057" y="1037496"/>
          <a:ext cx="11561885" cy="53204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2407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2597210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3676569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545699">
                  <a:extLst>
                    <a:ext uri="{9D8B030D-6E8A-4147-A177-3AD203B41FA5}">
                      <a16:colId xmlns:a16="http://schemas.microsoft.com/office/drawing/2014/main" val="2592089315"/>
                    </a:ext>
                  </a:extLst>
                </a:gridCol>
              </a:tblGrid>
              <a:tr h="403896"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Kohderyhmä</a:t>
                      </a:r>
                      <a:endParaRPr lang="fi-FI" sz="1000" noProof="0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Tavoite 2026</a:t>
                      </a:r>
                      <a:endParaRPr lang="fi-FI" sz="1000" noProof="0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Toimenpiteet</a:t>
                      </a:r>
                      <a:endParaRPr lang="fi-FI" sz="1000" noProof="0" dirty="0">
                        <a:solidFill>
                          <a:schemeClr val="tx1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Mittarit ja tavoitearvot</a:t>
                      </a: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63542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fi-FI" sz="1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</a:pPr>
                      <a:endParaRPr lang="fi-FI" sz="1000" b="0" u="none" strike="noStrike" noProof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21769" marR="121769" marT="60885" marB="60885"/>
                </a:tc>
                <a:extLst>
                  <a:ext uri="{0D108BD9-81ED-4DB2-BD59-A6C34878D82A}">
                    <a16:rowId xmlns:a16="http://schemas.microsoft.com/office/drawing/2014/main" val="3488761034"/>
                  </a:ext>
                </a:extLst>
              </a:tr>
              <a:tr h="214190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000" b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i-FI" sz="1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i-FI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769" marR="121769" marT="60885" marB="60885"/>
                </a:tc>
                <a:extLst>
                  <a:ext uri="{0D108BD9-81ED-4DB2-BD59-A6C34878D82A}">
                    <a16:rowId xmlns:a16="http://schemas.microsoft.com/office/drawing/2014/main" val="3582365405"/>
                  </a:ext>
                </a:extLst>
              </a:tr>
              <a:tr h="14182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i-FI" sz="1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i-FI" sz="1000" b="0" u="none" strike="noStrike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769" marR="121769" marT="60885" marB="60885"/>
                </a:tc>
                <a:extLst>
                  <a:ext uri="{0D108BD9-81ED-4DB2-BD59-A6C34878D82A}">
                    <a16:rowId xmlns:a16="http://schemas.microsoft.com/office/drawing/2014/main" val="2247119165"/>
                  </a:ext>
                </a:extLst>
              </a:tr>
              <a:tr h="72098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i-FI" sz="1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21769" marR="121769" marT="60885" marB="60885"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</a:pPr>
                      <a:endParaRPr lang="fi-FI" sz="1000" b="0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769" marR="121769" marT="60885" marB="60885"/>
                </a:tc>
                <a:extLst>
                  <a:ext uri="{0D108BD9-81ED-4DB2-BD59-A6C34878D82A}">
                    <a16:rowId xmlns:a16="http://schemas.microsoft.com/office/drawing/2014/main" val="394009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791824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80" y="319118"/>
            <a:ext cx="8056186" cy="581599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350" b="1" noProof="0" dirty="0">
                <a:solidFill>
                  <a:srgbClr val="ED1F2D"/>
                </a:solidFill>
                <a:latin typeface="Verdana"/>
                <a:ea typeface="Verdana"/>
              </a:rPr>
              <a:t>Rakenteet ja toimintamallit</a:t>
            </a:r>
            <a:endParaRPr lang="fi-FI" sz="1465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4" y="316143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09035"/>
              </p:ext>
            </p:extLst>
          </p:nvPr>
        </p:nvGraphicFramePr>
        <p:xfrm>
          <a:off x="292287" y="1215832"/>
          <a:ext cx="11607425" cy="41333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5965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2476072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4413691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201697">
                  <a:extLst>
                    <a:ext uri="{9D8B030D-6E8A-4147-A177-3AD203B41FA5}">
                      <a16:colId xmlns:a16="http://schemas.microsoft.com/office/drawing/2014/main" val="2592089315"/>
                    </a:ext>
                  </a:extLst>
                </a:gridCol>
              </a:tblGrid>
              <a:tr h="273354"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2"/>
                          </a:solidFill>
                        </a:rPr>
                        <a:t>Kohderyhmä</a:t>
                      </a:r>
                      <a:endParaRPr lang="fi-FI" sz="1100" noProof="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2"/>
                          </a:solidFill>
                        </a:rPr>
                        <a:t>Tavoite 2026</a:t>
                      </a:r>
                      <a:endParaRPr lang="fi-FI" sz="1100" noProof="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2"/>
                          </a:solidFill>
                        </a:rPr>
                        <a:t>Toimenpiteet</a:t>
                      </a:r>
                      <a:endParaRPr lang="fi-FI" sz="1100" noProof="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tx2"/>
                          </a:solidFill>
                        </a:rPr>
                        <a:t>Mittarit ja tavoitearvot</a:t>
                      </a:r>
                      <a:endParaRPr lang="fi-FI" sz="1100" noProof="0" dirty="0">
                        <a:solidFill>
                          <a:schemeClr val="tx2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164892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b="0" i="0" u="none" strike="noStrike" noProof="0" dirty="0">
                        <a:solidFill>
                          <a:schemeClr val="tx2"/>
                        </a:solidFill>
                        <a:latin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000" kern="1200" noProof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33334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endParaRPr lang="fi-FI" sz="1000" b="0" u="none" strike="noStrike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138953560"/>
                  </a:ext>
                </a:extLst>
              </a:tr>
              <a:tr h="2195020">
                <a:tc>
                  <a:txBody>
                    <a:bodyPr/>
                    <a:lstStyle/>
                    <a:p>
                      <a:endParaRPr lang="fi-FI" sz="1000" noProof="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strike="sngStrike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33334"/>
                        </a:buClr>
                        <a:buSzTx/>
                        <a:buFont typeface="Arial,Sans-Serif" panose="020B0604020202020204" pitchFamily="34" charset="0"/>
                        <a:buChar char="•"/>
                        <a:tabLst/>
                        <a:defRPr/>
                      </a:pPr>
                      <a:endParaRPr lang="fi-FI" sz="100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fi-FI" sz="1000" b="0" noProof="0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6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92EE3-E6DB-C699-2F3B-8F6351FB6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Vuosikello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00EDCA-5953-8320-A81B-7F856B38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7224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B846-057E-1B78-13AA-913639B3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EE6D489-305F-E702-97D6-4E077A58FAE8}"/>
              </a:ext>
            </a:extLst>
          </p:cNvPr>
          <p:cNvSpPr txBox="1"/>
          <p:nvPr/>
        </p:nvSpPr>
        <p:spPr>
          <a:xfrm>
            <a:off x="558016" y="541444"/>
            <a:ext cx="2147674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706">
              <a:defRPr/>
            </a:pPr>
            <a:r>
              <a:rPr lang="fi-FI" sz="1998" b="1" noProof="0" dirty="0">
                <a:solidFill>
                  <a:srgbClr val="ED1B2E"/>
                </a:solidFill>
                <a:latin typeface="Gerbera" panose="02000800000000000000" pitchFamily="50" charset="0"/>
                <a:ea typeface="Verdana" panose="020B0604030504040204" pitchFamily="34" charset="0"/>
              </a:rPr>
              <a:t>Sydänliiton</a:t>
            </a:r>
          </a:p>
          <a:p>
            <a:pPr defTabSz="1217706">
              <a:defRPr/>
            </a:pPr>
            <a:r>
              <a:rPr lang="fi-FI" sz="1998" b="1" noProof="0" dirty="0">
                <a:solidFill>
                  <a:srgbClr val="ED1B2E"/>
                </a:solidFill>
                <a:latin typeface="Gerbera" panose="02000800000000000000" pitchFamily="50" charset="0"/>
                <a:ea typeface="Verdana" panose="020B0604030504040204" pitchFamily="34" charset="0"/>
              </a:rPr>
              <a:t>viestinnän</a:t>
            </a:r>
          </a:p>
          <a:p>
            <a:pPr defTabSz="1217706">
              <a:defRPr/>
            </a:pPr>
            <a:r>
              <a:rPr lang="fi-FI" sz="1998" b="1" noProof="0" dirty="0">
                <a:solidFill>
                  <a:srgbClr val="ED1B2E"/>
                </a:solidFill>
                <a:latin typeface="Gerbera" panose="02000800000000000000" pitchFamily="50" charset="0"/>
                <a:ea typeface="Verdana" panose="020B0604030504040204" pitchFamily="34" charset="0"/>
              </a:rPr>
              <a:t>vuosikello</a:t>
            </a:r>
          </a:p>
          <a:p>
            <a:pPr defTabSz="1217706">
              <a:defRPr/>
            </a:pPr>
            <a:r>
              <a:rPr lang="fi-FI" sz="1998" b="1" noProof="0" dirty="0">
                <a:solidFill>
                  <a:srgbClr val="ED1B2E"/>
                </a:solidFill>
                <a:latin typeface="Gerbera" panose="02000800000000000000" pitchFamily="50" charset="0"/>
                <a:ea typeface="Verdana" panose="020B0604030504040204" pitchFamily="34" charset="0"/>
              </a:rPr>
              <a:t>2026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AD3B037-CD36-0A7D-3BED-0656B0CEE4E4}"/>
              </a:ext>
            </a:extLst>
          </p:cNvPr>
          <p:cNvSpPr/>
          <p:nvPr/>
        </p:nvSpPr>
        <p:spPr>
          <a:xfrm>
            <a:off x="270993" y="2427072"/>
            <a:ext cx="1923800" cy="3327278"/>
          </a:xfrm>
          <a:prstGeom prst="rect">
            <a:avLst/>
          </a:prstGeom>
          <a:solidFill>
            <a:srgbClr val="FEE4D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1217706">
              <a:defRPr/>
            </a:pPr>
            <a:r>
              <a:rPr lang="fi-FI" sz="1199" b="1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Jatkuva viestintä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Sosiaalinen media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Verkkomediat ja –palvelut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Uutiskirjeet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Verkkoluennot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Oppaat ja julkaisut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Lehdistöviestintä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Järjestötiedotteet ja muu sisäinen viestintä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Mittaus- ja luentotapahtumat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Muut tapahtumat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Säännöllinen yhdistystoiminta</a:t>
            </a:r>
          </a:p>
          <a:p>
            <a:pPr marL="228320" indent="-228320" defTabSz="1217706">
              <a:buFont typeface="Arial" panose="020B0604020202020204" pitchFamily="34" charset="0"/>
              <a:buChar char="•"/>
              <a:defRPr/>
            </a:pPr>
            <a:r>
              <a:rPr lang="fi-FI" sz="1065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Paikallismediapalstat ja muu paikallinen näkyminen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C5EF06D0-A781-FFE4-F86C-3EB3FBD16209}"/>
              </a:ext>
            </a:extLst>
          </p:cNvPr>
          <p:cNvSpPr/>
          <p:nvPr/>
        </p:nvSpPr>
        <p:spPr>
          <a:xfrm>
            <a:off x="294890" y="6520352"/>
            <a:ext cx="191785" cy="133338"/>
          </a:xfrm>
          <a:prstGeom prst="rect">
            <a:avLst/>
          </a:prstGeom>
          <a:solidFill>
            <a:srgbClr val="F6ED92"/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>
              <a:defRPr/>
            </a:pPr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4122A0E7-78BF-08E4-712A-A4039102788B}"/>
              </a:ext>
            </a:extLst>
          </p:cNvPr>
          <p:cNvSpPr/>
          <p:nvPr/>
        </p:nvSpPr>
        <p:spPr>
          <a:xfrm>
            <a:off x="296766" y="6051728"/>
            <a:ext cx="191785" cy="133338"/>
          </a:xfrm>
          <a:prstGeom prst="rect">
            <a:avLst/>
          </a:prstGeom>
          <a:solidFill>
            <a:srgbClr val="ED1B2E"/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>
              <a:defRPr/>
            </a:pPr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0D4A6525-3B56-5755-EF9F-00D647B2B562}"/>
              </a:ext>
            </a:extLst>
          </p:cNvPr>
          <p:cNvSpPr/>
          <p:nvPr/>
        </p:nvSpPr>
        <p:spPr>
          <a:xfrm>
            <a:off x="294890" y="6284309"/>
            <a:ext cx="191785" cy="133338"/>
          </a:xfrm>
          <a:prstGeom prst="rect">
            <a:avLst/>
          </a:prstGeom>
          <a:solidFill>
            <a:srgbClr val="F58C75"/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>
              <a:defRPr/>
            </a:pPr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24B61487-3ED1-32C3-CAB5-E83930592C83}"/>
              </a:ext>
            </a:extLst>
          </p:cNvPr>
          <p:cNvSpPr txBox="1"/>
          <p:nvPr/>
        </p:nvSpPr>
        <p:spPr>
          <a:xfrm>
            <a:off x="486290" y="5986399"/>
            <a:ext cx="160612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706">
              <a:defRPr/>
            </a:pPr>
            <a:r>
              <a:rPr lang="fi-FI" sz="799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Valtakunnallinen kampanja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1874E3A9-F977-1F7E-EF40-D039B202C904}"/>
              </a:ext>
            </a:extLst>
          </p:cNvPr>
          <p:cNvSpPr/>
          <p:nvPr/>
        </p:nvSpPr>
        <p:spPr>
          <a:xfrm>
            <a:off x="486291" y="6215761"/>
            <a:ext cx="1503938" cy="2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706">
              <a:defRPr/>
            </a:pPr>
            <a:r>
              <a:rPr lang="fi-FI" sz="799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Varainhankintakampanja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130F58BD-89CA-4C35-814D-F6C4C3C66C93}"/>
              </a:ext>
            </a:extLst>
          </p:cNvPr>
          <p:cNvSpPr/>
          <p:nvPr/>
        </p:nvSpPr>
        <p:spPr>
          <a:xfrm>
            <a:off x="486675" y="6448342"/>
            <a:ext cx="1420582" cy="2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706">
              <a:defRPr/>
            </a:pPr>
            <a:r>
              <a:rPr lang="fi-FI" sz="799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Jäsenhankintakampanja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D40E2C21-6891-BC04-6E4E-89EAC73E63C4}"/>
              </a:ext>
            </a:extLst>
          </p:cNvPr>
          <p:cNvSpPr/>
          <p:nvPr/>
        </p:nvSpPr>
        <p:spPr>
          <a:xfrm>
            <a:off x="2310559" y="6448341"/>
            <a:ext cx="774571" cy="2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706">
              <a:defRPr/>
            </a:pPr>
            <a:r>
              <a:rPr lang="fi-FI" sz="799" noProof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Sydän-lehti</a:t>
            </a:r>
          </a:p>
        </p:txBody>
      </p:sp>
      <p:sp>
        <p:nvSpPr>
          <p:cNvPr id="90" name="Shape 148">
            <a:extLst>
              <a:ext uri="{FF2B5EF4-FFF2-40B4-BE49-F238E27FC236}">
                <a16:creationId xmlns:a16="http://schemas.microsoft.com/office/drawing/2014/main" id="{49E625E8-9C1F-74C0-AEA1-52D772D94D67}"/>
              </a:ext>
            </a:extLst>
          </p:cNvPr>
          <p:cNvSpPr/>
          <p:nvPr/>
        </p:nvSpPr>
        <p:spPr>
          <a:xfrm>
            <a:off x="2074331" y="6492689"/>
            <a:ext cx="191785" cy="133338"/>
          </a:xfrm>
          <a:prstGeom prst="rect">
            <a:avLst/>
          </a:prstGeom>
          <a:solidFill>
            <a:srgbClr val="00747A"/>
          </a:solidFill>
          <a:ln w="63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650" tIns="67650" rIns="67650" bIns="67650" anchor="ctr"/>
          <a:lstStyle>
            <a:lvl1pPr>
              <a:defRPr sz="1400"/>
            </a:lvl1pPr>
          </a:lstStyle>
          <a:p>
            <a:pPr algn="ctr" defTabSz="1217706">
              <a:defRPr/>
            </a:pPr>
            <a:endParaRPr lang="fi-FI" sz="1065" noProof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Kuva 2" descr="Kuva, joka sisältää kohteen teksti, kuvakaappaus, ympyrä, diagrammi&#10;&#10;Tekoälyllä luotu sisältö voi olla virheellistä.">
            <a:extLst>
              <a:ext uri="{FF2B5EF4-FFF2-40B4-BE49-F238E27FC236}">
                <a16:creationId xmlns:a16="http://schemas.microsoft.com/office/drawing/2014/main" id="{67BEA365-99EE-CE27-BFF0-74B43501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17" y="663297"/>
            <a:ext cx="10229956" cy="57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7379" y="0"/>
            <a:ext cx="6643379" cy="6858000"/>
          </a:xfrm>
          <a:custGeom>
            <a:avLst/>
            <a:gdLst/>
            <a:ahLst/>
            <a:cxnLst/>
            <a:rect l="l" t="t" r="r" b="b"/>
            <a:pathLst>
              <a:path w="9965068" h="10287000">
                <a:moveTo>
                  <a:pt x="0" y="0"/>
                </a:moveTo>
                <a:lnTo>
                  <a:pt x="9965068" y="0"/>
                </a:lnTo>
                <a:lnTo>
                  <a:pt x="99650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01" r="-33682"/>
            </a:stretch>
          </a:blipFill>
        </p:spPr>
        <p:txBody>
          <a:bodyPr/>
          <a:lstStyle/>
          <a:p>
            <a:endParaRPr lang="fi-FI" sz="1200" noProof="0" dirty="0"/>
          </a:p>
        </p:txBody>
      </p:sp>
      <p:grpSp>
        <p:nvGrpSpPr>
          <p:cNvPr id="3" name="Group 3"/>
          <p:cNvGrpSpPr/>
          <p:nvPr/>
        </p:nvGrpSpPr>
        <p:grpSpPr>
          <a:xfrm>
            <a:off x="-547379" y="-4847"/>
            <a:ext cx="6643379" cy="6858000"/>
            <a:chOff x="0" y="0"/>
            <a:chExt cx="240829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</p:spPr>
          <p:txBody>
            <a:bodyPr/>
            <a:lstStyle/>
            <a:p>
              <a:endParaRPr lang="fi-FI" sz="1200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lang="fi-FI" sz="1200" noProof="0" dirty="0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2700000">
            <a:off x="8461251" y="1676342"/>
            <a:ext cx="1590771" cy="1590771"/>
            <a:chOff x="0" y="0"/>
            <a:chExt cx="14400530" cy="14400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58B75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8100000">
            <a:off x="9647797" y="2862889"/>
            <a:ext cx="1590771" cy="1590771"/>
            <a:chOff x="0" y="0"/>
            <a:chExt cx="14400530" cy="144005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EE4D2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700000">
            <a:off x="7274704" y="2862889"/>
            <a:ext cx="1590771" cy="1590771"/>
            <a:chOff x="0" y="0"/>
            <a:chExt cx="14400530" cy="144005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D1B2E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8605981" y="1821072"/>
            <a:ext cx="1301310" cy="130131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9792528" y="3007619"/>
            <a:ext cx="1301310" cy="130131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700000">
            <a:off x="7419434" y="3007619"/>
            <a:ext cx="1301310" cy="130131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fi-FI" sz="1200" noProof="0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884747" y="2099838"/>
            <a:ext cx="743779" cy="743779"/>
          </a:xfrm>
          <a:custGeom>
            <a:avLst/>
            <a:gdLst/>
            <a:ahLst/>
            <a:cxnLst/>
            <a:rect l="l" t="t" r="r" b="b"/>
            <a:pathLst>
              <a:path w="1115668" h="1115668">
                <a:moveTo>
                  <a:pt x="0" y="0"/>
                </a:moveTo>
                <a:lnTo>
                  <a:pt x="1115668" y="0"/>
                </a:lnTo>
                <a:lnTo>
                  <a:pt x="1115668" y="1115668"/>
                </a:lnTo>
                <a:lnTo>
                  <a:pt x="0" y="1115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 noProof="0" dirty="0"/>
          </a:p>
        </p:txBody>
      </p:sp>
      <p:sp>
        <p:nvSpPr>
          <p:cNvPr id="19" name="Freeform 19"/>
          <p:cNvSpPr/>
          <p:nvPr/>
        </p:nvSpPr>
        <p:spPr>
          <a:xfrm>
            <a:off x="7700448" y="3288633"/>
            <a:ext cx="739283" cy="739283"/>
          </a:xfrm>
          <a:custGeom>
            <a:avLst/>
            <a:gdLst/>
            <a:ahLst/>
            <a:cxnLst/>
            <a:rect l="l" t="t" r="r" b="b"/>
            <a:pathLst>
              <a:path w="1108924" h="1108924">
                <a:moveTo>
                  <a:pt x="0" y="0"/>
                </a:moveTo>
                <a:lnTo>
                  <a:pt x="1108924" y="0"/>
                </a:lnTo>
                <a:lnTo>
                  <a:pt x="1108924" y="1108924"/>
                </a:lnTo>
                <a:lnTo>
                  <a:pt x="0" y="1108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 noProof="0" dirty="0"/>
          </a:p>
        </p:txBody>
      </p:sp>
      <p:sp>
        <p:nvSpPr>
          <p:cNvPr id="20" name="Freeform 20"/>
          <p:cNvSpPr/>
          <p:nvPr/>
        </p:nvSpPr>
        <p:spPr>
          <a:xfrm>
            <a:off x="9950816" y="3183978"/>
            <a:ext cx="984733" cy="984733"/>
          </a:xfrm>
          <a:custGeom>
            <a:avLst/>
            <a:gdLst/>
            <a:ahLst/>
            <a:cxnLst/>
            <a:rect l="l" t="t" r="r" b="b"/>
            <a:pathLst>
              <a:path w="1477099" h="1477099">
                <a:moveTo>
                  <a:pt x="0" y="0"/>
                </a:moveTo>
                <a:lnTo>
                  <a:pt x="1477099" y="0"/>
                </a:lnTo>
                <a:lnTo>
                  <a:pt x="1477099" y="1477099"/>
                </a:lnTo>
                <a:lnTo>
                  <a:pt x="0" y="14770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 noProof="0" dirty="0"/>
          </a:p>
        </p:txBody>
      </p:sp>
      <p:sp>
        <p:nvSpPr>
          <p:cNvPr id="22" name="TextBox 22"/>
          <p:cNvSpPr txBox="1"/>
          <p:nvPr/>
        </p:nvSpPr>
        <p:spPr>
          <a:xfrm>
            <a:off x="685800" y="524701"/>
            <a:ext cx="5021237" cy="90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fi-FI" sz="2999" noProof="0" dirty="0">
                <a:solidFill>
                  <a:srgbClr val="FFFFFF"/>
                </a:solidFill>
                <a:latin typeface="Gerbera 1"/>
                <a:ea typeface="Gerbera 1"/>
                <a:cs typeface="Gerbera 1"/>
                <a:sym typeface="Gerbera 1"/>
              </a:rPr>
              <a:t>Sydänliiton toiminnan painopisteet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17310" y="917740"/>
            <a:ext cx="3278653" cy="62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i-FI" sz="1400" noProof="0" dirty="0">
                <a:solidFill>
                  <a:srgbClr val="000000"/>
                </a:solidFill>
                <a:latin typeface="Gerbera 1"/>
                <a:ea typeface="Gerbera 1"/>
                <a:cs typeface="Gerbera 1"/>
                <a:sym typeface="Gerbera 1"/>
              </a:rPr>
              <a:t>Vaikuttaminen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fi-FI" sz="1067" noProof="0" dirty="0">
                <a:solidFill>
                  <a:srgbClr val="000000"/>
                </a:solidFill>
                <a:latin typeface="Gerbera 2"/>
                <a:ea typeface="Gerbera 2"/>
                <a:cs typeface="Gerbera 2"/>
                <a:sym typeface="Gerbera 2"/>
              </a:rPr>
              <a:t>Sydänliiton ratkaisujen hyödyntämiseksi ja yhteiskunnallisen keskustelun käymiseksi.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22852" y="4889574"/>
            <a:ext cx="2767403" cy="78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fi-FI" sz="1200" noProof="0" dirty="0">
                <a:solidFill>
                  <a:srgbClr val="000000"/>
                </a:solidFill>
                <a:latin typeface="Gerbera 1"/>
                <a:ea typeface="Gerbera 1"/>
                <a:cs typeface="Gerbera 1"/>
                <a:sym typeface="Gerbera 1"/>
              </a:rPr>
              <a:t>Toiminnot, tuotteet ja menetelmät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fi-FI" sz="1067" noProof="0" dirty="0">
                <a:solidFill>
                  <a:srgbClr val="000000"/>
                </a:solidFill>
                <a:latin typeface="Gerbera 2"/>
                <a:ea typeface="Gerbera 2"/>
                <a:cs typeface="Gerbera 2"/>
                <a:sym typeface="Gerbera 2"/>
              </a:rPr>
              <a:t>vastaavat kohderyhmien tarpeisiin tutkittuun tietoon perustuen. Kehitämme niitä voimavara- ja kohderyhmälähtöisesti.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78442" y="4895924"/>
            <a:ext cx="2727935" cy="62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i-FI" sz="1400" noProof="0" dirty="0">
                <a:solidFill>
                  <a:srgbClr val="000000"/>
                </a:solidFill>
                <a:latin typeface="Gerbera 1"/>
                <a:ea typeface="Gerbera 1"/>
                <a:cs typeface="Gerbera 1"/>
                <a:sym typeface="Gerbera 1"/>
              </a:rPr>
              <a:t>Rakenteet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fi-FI" sz="1067" noProof="0" dirty="0">
                <a:solidFill>
                  <a:srgbClr val="000000"/>
                </a:solidFill>
                <a:latin typeface="Gerbera 2"/>
                <a:ea typeface="Gerbera 2"/>
                <a:cs typeface="Gerbera 2"/>
                <a:sym typeface="Gerbera 2"/>
              </a:rPr>
              <a:t>tukevat Sydänliiton toimintojen, tuotteiden ja menetelmien käyttöä sekä vaikuttamista.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31" y="522000"/>
            <a:ext cx="11188739" cy="967822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800" noProof="0" dirty="0">
                <a:solidFill>
                  <a:srgbClr val="ED1F2D"/>
                </a:solidFill>
              </a:rPr>
              <a:t>Tuotteet, toiminnot ja menetelmät </a:t>
            </a:r>
            <a:br>
              <a:rPr lang="fi-FI" sz="2800" noProof="0" dirty="0">
                <a:solidFill>
                  <a:srgbClr val="ED1F2D"/>
                </a:solidFill>
              </a:rPr>
            </a:br>
            <a:r>
              <a:rPr lang="fi-FI" sz="2800" noProof="0" dirty="0">
                <a:solidFill>
                  <a:srgbClr val="ED1F2D"/>
                </a:solidFill>
              </a:rPr>
              <a:t>kohderyhmien tarpeisiin</a:t>
            </a:r>
            <a:endParaRPr lang="fi-FI" sz="1800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Taulukko 8">
            <a:extLst>
              <a:ext uri="{FF2B5EF4-FFF2-40B4-BE49-F238E27FC236}">
                <a16:creationId xmlns:a16="http://schemas.microsoft.com/office/drawing/2014/main" id="{2992ECF6-B4B4-CAB2-A6C4-1F4A5301C8B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07750472"/>
              </p:ext>
            </p:extLst>
          </p:nvPr>
        </p:nvGraphicFramePr>
        <p:xfrm>
          <a:off x="3535680" y="1948397"/>
          <a:ext cx="8154689" cy="3609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653">
                  <a:extLst>
                    <a:ext uri="{9D8B030D-6E8A-4147-A177-3AD203B41FA5}">
                      <a16:colId xmlns:a16="http://schemas.microsoft.com/office/drawing/2014/main" val="2341204502"/>
                    </a:ext>
                  </a:extLst>
                </a:gridCol>
                <a:gridCol w="2781474">
                  <a:extLst>
                    <a:ext uri="{9D8B030D-6E8A-4147-A177-3AD203B41FA5}">
                      <a16:colId xmlns:a16="http://schemas.microsoft.com/office/drawing/2014/main" val="1492874534"/>
                    </a:ext>
                  </a:extLst>
                </a:gridCol>
                <a:gridCol w="3166562">
                  <a:extLst>
                    <a:ext uri="{9D8B030D-6E8A-4147-A177-3AD203B41FA5}">
                      <a16:colId xmlns:a16="http://schemas.microsoft.com/office/drawing/2014/main" val="3053538874"/>
                    </a:ext>
                  </a:extLst>
                </a:gridCol>
              </a:tblGrid>
              <a:tr h="509222">
                <a:tc>
                  <a:txBody>
                    <a:bodyPr/>
                    <a:lstStyle/>
                    <a:p>
                      <a:pPr algn="ctr"/>
                      <a:r>
                        <a:rPr lang="fi-FI" sz="1200" b="1" baseline="0" noProof="0" dirty="0">
                          <a:solidFill>
                            <a:schemeClr val="bg1"/>
                          </a:solidFill>
                        </a:rPr>
                        <a:t>PÄÄTAVOITTEET</a:t>
                      </a:r>
                      <a:endParaRPr lang="fi-FI" sz="1200" b="1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PAINOPISTEET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PAINOPISTEEN YLEISMITTARIT JA TAVOITEARVOT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9199"/>
                  </a:ext>
                </a:extLst>
              </a:tr>
              <a:tr h="3099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Toimintamme ja palvelumme tunnetaan ja kohderyhmät kokevat ne itselleen tarpeellisiksi.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Kohderyhmät saavat tarjonnastamme tarvitsemansa tiedon ja tuen sekä mahdollisuuden toimintaamme. </a:t>
                      </a:r>
                    </a:p>
                  </a:txBody>
                  <a:tcPr marL="144000" marR="90000" marT="9000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noProof="0" dirty="0">
                          <a:ea typeface="Verdana"/>
                        </a:rPr>
                        <a:t>Panostamme siihen, että kohderyhmämme löytävät koko Sydänliitossa kehitetyt tuotteet ja palvelut. Ne tukevat kohderyhmiä ja kannustavat toimintaan. 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Kasvatamme toimintamme merkityksellisyyttä kohderyhmissä.</a:t>
                      </a:r>
                      <a:endParaRPr lang="fi-FI" sz="1200" noProof="0" dirty="0"/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Kohdennamme ja priorisoimme toimintaamme järjestelmällisesti perustaen sen arviointiin ja asiakasymmärrykseen.</a:t>
                      </a:r>
                    </a:p>
                  </a:txBody>
                  <a:tcPr marR="90000" marT="7200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Sydänliiton yleistunnettuus väestössä 35 % (tuntee hyvin tai jonkun verran)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NPS tuotteista ja palveluista vähintään 60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Kaikista palveluista ja kampanjoista (vastaa 4-5):</a:t>
                      </a:r>
                    </a:p>
                    <a:p>
                      <a:pPr marL="35560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Kokemus tiedon saamisesta 80 %</a:t>
                      </a:r>
                    </a:p>
                    <a:p>
                      <a:pPr marL="35560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Kokemus tuen saamisesta 70 % </a:t>
                      </a:r>
                    </a:p>
                    <a:p>
                      <a:pPr marL="35560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noProof="0" dirty="0">
                          <a:solidFill>
                            <a:schemeClr val="tx1"/>
                          </a:solidFill>
                        </a:rPr>
                        <a:t>Vaikutus 70 % </a:t>
                      </a:r>
                    </a:p>
                  </a:txBody>
                  <a:tcPr marR="90000" marT="72000"/>
                </a:tc>
                <a:extLst>
                  <a:ext uri="{0D108BD9-81ED-4DB2-BD59-A6C34878D82A}">
                    <a16:rowId xmlns:a16="http://schemas.microsoft.com/office/drawing/2014/main" val="5396656"/>
                  </a:ext>
                </a:extLst>
              </a:tr>
            </a:tbl>
          </a:graphicData>
        </a:graphic>
      </p:graphicFrame>
      <p:pic>
        <p:nvPicPr>
          <p:cNvPr id="9" name="Kuvan paikkamerkki 6" descr="Kuva, joka sisältää kohteen vaate, henkilö, piha-, taivas&#10;&#10;Kuvaus luotu automaattisesti">
            <a:extLst>
              <a:ext uri="{FF2B5EF4-FFF2-40B4-BE49-F238E27FC236}">
                <a16:creationId xmlns:a16="http://schemas.microsoft.com/office/drawing/2014/main" id="{CBAEB5C8-497D-84E4-2549-D2437036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09" r="19209"/>
          <a:stretch>
            <a:fillRect/>
          </a:stretch>
        </p:blipFill>
        <p:spPr>
          <a:xfrm>
            <a:off x="501630" y="1948396"/>
            <a:ext cx="2963399" cy="36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66815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09" y="351227"/>
            <a:ext cx="6941162" cy="726868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000" noProof="0" dirty="0">
                <a:solidFill>
                  <a:srgbClr val="ED1F2D"/>
                </a:solidFill>
              </a:rPr>
              <a:t>Tuotteet, toiminnot ja menetelmät kohderyhmien tarpeisiin - </a:t>
            </a:r>
            <a:r>
              <a:rPr lang="fi-FI" sz="2000" noProof="0" dirty="0">
                <a:solidFill>
                  <a:schemeClr val="accent1">
                    <a:lumMod val="50000"/>
                  </a:schemeClr>
                </a:solidFill>
              </a:rPr>
              <a:t>lapsiperheet</a:t>
            </a:r>
            <a:endParaRPr lang="fi-FI" sz="2000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61592"/>
              </p:ext>
            </p:extLst>
          </p:nvPr>
        </p:nvGraphicFramePr>
        <p:xfrm>
          <a:off x="311544" y="1330161"/>
          <a:ext cx="11568911" cy="50057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3248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2570358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4594050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041255">
                  <a:extLst>
                    <a:ext uri="{9D8B030D-6E8A-4147-A177-3AD203B41FA5}">
                      <a16:colId xmlns:a16="http://schemas.microsoft.com/office/drawing/2014/main" val="56820865"/>
                    </a:ext>
                  </a:extLst>
                </a:gridCol>
              </a:tblGrid>
              <a:tr h="290334"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Kohderyhmä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1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2082856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b="0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  <a:tr h="2632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fi-FI" sz="1000" noProof="0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333334"/>
                        </a:buClr>
                        <a:buFont typeface="Arial" panose="020B0604020202020204" pitchFamily="34" charset="0"/>
                        <a:buChar char="•"/>
                      </a:pPr>
                      <a:endParaRPr lang="fi-FI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28717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3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66815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069" y="352308"/>
            <a:ext cx="8506944" cy="624157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000" noProof="0" dirty="0">
                <a:solidFill>
                  <a:srgbClr val="ED1F2D"/>
                </a:solidFill>
              </a:rPr>
              <a:t>Tuotteet, toiminnot ja menetelmät kohderyhmien tarpeisiin – </a:t>
            </a:r>
            <a:r>
              <a:rPr lang="fi-FI" sz="2000" noProof="0" dirty="0">
                <a:solidFill>
                  <a:schemeClr val="accent1">
                    <a:lumMod val="50000"/>
                  </a:schemeClr>
                </a:solidFill>
              </a:rPr>
              <a:t>henkilöt, joilla on sydänterveyden riskitekijä</a:t>
            </a:r>
            <a:endParaRPr lang="fi-FI" sz="1400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16335"/>
              </p:ext>
            </p:extLst>
          </p:nvPr>
        </p:nvGraphicFramePr>
        <p:xfrm>
          <a:off x="331987" y="1661289"/>
          <a:ext cx="11528026" cy="4171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754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2620207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3672492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640573">
                  <a:extLst>
                    <a:ext uri="{9D8B030D-6E8A-4147-A177-3AD203B41FA5}">
                      <a16:colId xmlns:a16="http://schemas.microsoft.com/office/drawing/2014/main" val="558865478"/>
                    </a:ext>
                  </a:extLst>
                </a:gridCol>
              </a:tblGrid>
              <a:tr h="327168"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Kohderyhmä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+mn-lt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2682602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noProof="0" dirty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  <a:tr h="1161450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fi-FI" sz="1000" noProof="0" dirty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10678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CD19C-0274-C2F3-3847-20756348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BD393AC-1EFB-EAC9-59C0-8417240D0390}"/>
              </a:ext>
            </a:extLst>
          </p:cNvPr>
          <p:cNvSpPr/>
          <p:nvPr/>
        </p:nvSpPr>
        <p:spPr>
          <a:xfrm>
            <a:off x="9454592" y="5826308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39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D77572C-A5DE-43E9-F8EE-971459184422}"/>
              </a:ext>
            </a:extLst>
          </p:cNvPr>
          <p:cNvSpPr/>
          <p:nvPr/>
        </p:nvSpPr>
        <p:spPr>
          <a:xfrm>
            <a:off x="9662797" y="566815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rbera Light" panose="02000300000000000000" pitchFamily="50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CD1E745-0EB2-DCE4-C5B6-3C38F5FB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89" y="351227"/>
            <a:ext cx="8006079" cy="766532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000" noProof="0" dirty="0">
                <a:solidFill>
                  <a:srgbClr val="ED1F2D"/>
                </a:solidFill>
              </a:rPr>
              <a:t>Tuotteet ja toiminnot ja menetelmät kohderyhmien tarpeisiin – </a:t>
            </a:r>
            <a:r>
              <a:rPr lang="fi-FI" sz="2000" noProof="0" dirty="0">
                <a:solidFill>
                  <a:schemeClr val="accent1">
                    <a:lumMod val="50000"/>
                  </a:schemeClr>
                </a:solidFill>
              </a:rPr>
              <a:t>sairastuneet ja läheiset</a:t>
            </a:r>
            <a:endParaRPr lang="fi-FI" sz="2000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1B8CAD-A414-6DAE-6DE0-221CE2D9E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254503A9-227F-34C6-C414-8D67426C0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27711"/>
              </p:ext>
            </p:extLst>
          </p:nvPr>
        </p:nvGraphicFramePr>
        <p:xfrm>
          <a:off x="372904" y="1088745"/>
          <a:ext cx="11446192" cy="53091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3816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4061097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937839">
                  <a:extLst>
                    <a:ext uri="{9D8B030D-6E8A-4147-A177-3AD203B41FA5}">
                      <a16:colId xmlns:a16="http://schemas.microsoft.com/office/drawing/2014/main" val="3233403782"/>
                    </a:ext>
                  </a:extLst>
                </a:gridCol>
              </a:tblGrid>
              <a:tr h="263131"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Kohderyhmä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3209085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  <a:tr h="1825914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548028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82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A2997D-D8C8-4807-A998-36DEF084A842}"/>
              </a:ext>
            </a:extLst>
          </p:cNvPr>
          <p:cNvSpPr/>
          <p:nvPr/>
        </p:nvSpPr>
        <p:spPr>
          <a:xfrm>
            <a:off x="9446125" y="5880662"/>
            <a:ext cx="2586729" cy="96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6"/>
            <a:endParaRPr lang="fi-FI" sz="2397" noProof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EEC355B-9BD1-473F-9F86-F6ADDFC4A664}"/>
              </a:ext>
            </a:extLst>
          </p:cNvPr>
          <p:cNvSpPr/>
          <p:nvPr/>
        </p:nvSpPr>
        <p:spPr>
          <a:xfrm>
            <a:off x="9662797" y="5668150"/>
            <a:ext cx="790167" cy="40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83"/>
            <a:endParaRPr lang="fi-FI" sz="1795" noProof="0" dirty="0">
              <a:solidFill>
                <a:srgbClr val="FFFFFF"/>
              </a:solidFill>
              <a:latin typeface="Gerbera Light" panose="020003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129" y="345838"/>
            <a:ext cx="6941162" cy="726868"/>
          </a:xfrm>
        </p:spPr>
        <p:txBody>
          <a:bodyPr>
            <a:noAutofit/>
          </a:bodyPr>
          <a:lstStyle/>
          <a:p>
            <a:pPr algn="ctr">
              <a:spcAft>
                <a:spcPts val="1598"/>
              </a:spcAft>
            </a:pPr>
            <a:r>
              <a:rPr lang="fi-FI" sz="2000" noProof="0" dirty="0">
                <a:solidFill>
                  <a:srgbClr val="ED1F2D"/>
                </a:solidFill>
              </a:rPr>
              <a:t>Tuotteet, toiminnot ja menetelmät kaikkien  kohderyhmien tarpeisiin – </a:t>
            </a:r>
            <a:r>
              <a:rPr lang="fi-FI" sz="2000" noProof="0" dirty="0">
                <a:solidFill>
                  <a:schemeClr val="accent1">
                    <a:lumMod val="50000"/>
                  </a:schemeClr>
                </a:solidFill>
              </a:rPr>
              <a:t>Sydänmerkki ja sydänturvallisuus</a:t>
            </a:r>
            <a:endParaRPr lang="fi-FI" sz="2000" b="1" noProof="0" dirty="0">
              <a:solidFill>
                <a:srgbClr val="ED1F2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B48555-D23D-471A-A324-61275E219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" y="351227"/>
            <a:ext cx="2397227" cy="584574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C372128D-B43C-46FE-ABB8-4CDE73FD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20426"/>
              </p:ext>
            </p:extLst>
          </p:nvPr>
        </p:nvGraphicFramePr>
        <p:xfrm>
          <a:off x="306116" y="1365851"/>
          <a:ext cx="11579767" cy="2109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713">
                  <a:extLst>
                    <a:ext uri="{9D8B030D-6E8A-4147-A177-3AD203B41FA5}">
                      <a16:colId xmlns:a16="http://schemas.microsoft.com/office/drawing/2014/main" val="2738604240"/>
                    </a:ext>
                  </a:extLst>
                </a:gridCol>
                <a:gridCol w="3379921">
                  <a:extLst>
                    <a:ext uri="{9D8B030D-6E8A-4147-A177-3AD203B41FA5}">
                      <a16:colId xmlns:a16="http://schemas.microsoft.com/office/drawing/2014/main" val="1108201854"/>
                    </a:ext>
                  </a:extLst>
                </a:gridCol>
                <a:gridCol w="3947732">
                  <a:extLst>
                    <a:ext uri="{9D8B030D-6E8A-4147-A177-3AD203B41FA5}">
                      <a16:colId xmlns:a16="http://schemas.microsoft.com/office/drawing/2014/main" val="4018008673"/>
                    </a:ext>
                  </a:extLst>
                </a:gridCol>
                <a:gridCol w="3027401">
                  <a:extLst>
                    <a:ext uri="{9D8B030D-6E8A-4147-A177-3AD203B41FA5}">
                      <a16:colId xmlns:a16="http://schemas.microsoft.com/office/drawing/2014/main" val="56820865"/>
                    </a:ext>
                  </a:extLst>
                </a:gridCol>
              </a:tblGrid>
              <a:tr h="256203"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Osa-alue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Tavoite 2026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Toimenpiteet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r>
                        <a:rPr lang="fi-FI" sz="1000" noProof="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</a:rPr>
                        <a:t>Mittarit ja tavoitearvot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3734623750"/>
                  </a:ext>
                </a:extLst>
              </a:tr>
              <a:tr h="917457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763372631"/>
                  </a:ext>
                </a:extLst>
              </a:tr>
              <a:tr h="917457">
                <a:tc>
                  <a:txBody>
                    <a:bodyPr/>
                    <a:lstStyle/>
                    <a:p>
                      <a:endParaRPr lang="fi-FI" sz="1000" noProof="0" dirty="0"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endParaRPr lang="fi-FI" sz="100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62344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2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>
            <a:extLst>
              <a:ext uri="{FF2B5EF4-FFF2-40B4-BE49-F238E27FC236}">
                <a16:creationId xmlns:a16="http://schemas.microsoft.com/office/drawing/2014/main" id="{E9EA8E8B-757D-406B-9BFA-556563318C3A}"/>
              </a:ext>
            </a:extLst>
          </p:cNvPr>
          <p:cNvSpPr txBox="1">
            <a:spLocks/>
          </p:cNvSpPr>
          <p:nvPr/>
        </p:nvSpPr>
        <p:spPr>
          <a:xfrm>
            <a:off x="1048856" y="305902"/>
            <a:ext cx="10099790" cy="653934"/>
          </a:xfrm>
          <a:prstGeom prst="rect">
            <a:avLst/>
          </a:prstGeom>
        </p:spPr>
        <p:txBody>
          <a:bodyPr lIns="91438" tIns="45720" rIns="91438" bIns="45720" anchor="t"/>
          <a:lstStyle>
            <a:lvl1pPr algn="ctr" eaLnBrk="1" hangingPunct="1"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914376">
              <a:defRPr/>
            </a:pPr>
            <a:r>
              <a:rPr lang="fi-FI" sz="2801" b="1" noProof="0" dirty="0">
                <a:solidFill>
                  <a:srgbClr val="FF0000"/>
                </a:solidFill>
              </a:rPr>
              <a:t>Viestinnälliset isommat toimenpiteet vuosi</a:t>
            </a:r>
            <a:r>
              <a:rPr lang="fi-FI" sz="3050" b="1" kern="0" noProof="0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fi-FI" sz="2800" b="1" kern="0" noProof="0" dirty="0">
                <a:solidFill>
                  <a:srgbClr val="FF0000"/>
                </a:solidFill>
                <a:latin typeface="Verdana"/>
                <a:ea typeface="Verdana"/>
              </a:rPr>
              <a:t>2026 </a:t>
            </a:r>
            <a:endParaRPr lang="fi-FI" sz="3050" noProof="0" dirty="0">
              <a:solidFill>
                <a:srgbClr val="FF0000"/>
              </a:solidFill>
              <a:latin typeface="Verdana"/>
              <a:ea typeface="Verdana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0F1DF20-C99A-CADD-01CB-41A1819608D4}"/>
              </a:ext>
            </a:extLst>
          </p:cNvPr>
          <p:cNvCxnSpPr>
            <a:cxnSpLocks/>
          </p:cNvCxnSpPr>
          <p:nvPr/>
        </p:nvCxnSpPr>
        <p:spPr>
          <a:xfrm>
            <a:off x="10005030" y="1437387"/>
            <a:ext cx="0" cy="329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2DEC9020-CF3C-C0C8-EAF6-3A0DCE9C062A}"/>
              </a:ext>
            </a:extLst>
          </p:cNvPr>
          <p:cNvCxnSpPr>
            <a:cxnSpLocks/>
          </p:cNvCxnSpPr>
          <p:nvPr/>
        </p:nvCxnSpPr>
        <p:spPr>
          <a:xfrm>
            <a:off x="1850110" y="1429500"/>
            <a:ext cx="0" cy="293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C6BC171-59C6-181A-6921-AF9CEEC4927F}"/>
              </a:ext>
            </a:extLst>
          </p:cNvPr>
          <p:cNvCxnSpPr>
            <a:cxnSpLocks/>
          </p:cNvCxnSpPr>
          <p:nvPr/>
        </p:nvCxnSpPr>
        <p:spPr>
          <a:xfrm>
            <a:off x="7295691" y="1455670"/>
            <a:ext cx="0" cy="329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5618069E-6BCE-F520-F381-FBD5E381B596}"/>
              </a:ext>
            </a:extLst>
          </p:cNvPr>
          <p:cNvCxnSpPr>
            <a:cxnSpLocks/>
          </p:cNvCxnSpPr>
          <p:nvPr/>
        </p:nvCxnSpPr>
        <p:spPr>
          <a:xfrm>
            <a:off x="4472123" y="1429501"/>
            <a:ext cx="0" cy="329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ulukko 44">
            <a:extLst>
              <a:ext uri="{FF2B5EF4-FFF2-40B4-BE49-F238E27FC236}">
                <a16:creationId xmlns:a16="http://schemas.microsoft.com/office/drawing/2014/main" id="{927E5DE2-5E5E-86F2-586C-E5D149716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38244"/>
              </p:ext>
            </p:extLst>
          </p:nvPr>
        </p:nvGraphicFramePr>
        <p:xfrm>
          <a:off x="619213" y="1287723"/>
          <a:ext cx="10953574" cy="48964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3898">
                  <a:extLst>
                    <a:ext uri="{9D8B030D-6E8A-4147-A177-3AD203B41FA5}">
                      <a16:colId xmlns:a16="http://schemas.microsoft.com/office/drawing/2014/main" val="3824271356"/>
                    </a:ext>
                  </a:extLst>
                </a:gridCol>
                <a:gridCol w="2481429">
                  <a:extLst>
                    <a:ext uri="{9D8B030D-6E8A-4147-A177-3AD203B41FA5}">
                      <a16:colId xmlns:a16="http://schemas.microsoft.com/office/drawing/2014/main" val="697361850"/>
                    </a:ext>
                  </a:extLst>
                </a:gridCol>
                <a:gridCol w="2753032">
                  <a:extLst>
                    <a:ext uri="{9D8B030D-6E8A-4147-A177-3AD203B41FA5}">
                      <a16:colId xmlns:a16="http://schemas.microsoft.com/office/drawing/2014/main" val="2886674768"/>
                    </a:ext>
                  </a:extLst>
                </a:gridCol>
                <a:gridCol w="2670355">
                  <a:extLst>
                    <a:ext uri="{9D8B030D-6E8A-4147-A177-3AD203B41FA5}">
                      <a16:colId xmlns:a16="http://schemas.microsoft.com/office/drawing/2014/main" val="2884749243"/>
                    </a:ext>
                  </a:extLst>
                </a:gridCol>
                <a:gridCol w="2434860">
                  <a:extLst>
                    <a:ext uri="{9D8B030D-6E8A-4147-A177-3AD203B41FA5}">
                      <a16:colId xmlns:a16="http://schemas.microsoft.com/office/drawing/2014/main" val="2538846917"/>
                    </a:ext>
                  </a:extLst>
                </a:gridCol>
              </a:tblGrid>
              <a:tr h="53485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 noProof="0" dirty="0"/>
                        <a:t>AIKA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 noProof="0" dirty="0"/>
                        <a:t>Tammi-Maaliskuu</a:t>
                      </a:r>
                      <a:endParaRPr lang="fi-FI" sz="1000" b="0" noProof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 noProof="0" dirty="0"/>
                        <a:t>Huhti-Kesäkuu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>
                          <a:solidFill>
                            <a:schemeClr val="dk1"/>
                          </a:solidFill>
                          <a:effectLst/>
                        </a:rPr>
                        <a:t>Heinä-Syyskuu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 noProof="0" dirty="0"/>
                        <a:t>Loka-Joulukuu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476992706"/>
                  </a:ext>
                </a:extLst>
              </a:tr>
              <a:tr h="60182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 noProof="0" dirty="0"/>
                        <a:t>TEEMA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/>
                        <a:t>Kolesteroli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000" b="1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fi-FI" sz="1000" b="1" noProof="0" dirty="0"/>
                        <a:t>Elämää tahdistimen kanssa</a:t>
                      </a:r>
                    </a:p>
                    <a:p>
                      <a:pPr marL="228600" marR="0" lvl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000" b="1" noProof="0" dirty="0"/>
                        <a:t>Sydänviikko – Lounasaikainen ruokailu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/>
                        <a:t>Mielen hyvinvointi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>
                          <a:solidFill>
                            <a:schemeClr val="dk1"/>
                          </a:solidFill>
                          <a:effectLst/>
                        </a:rPr>
                        <a:t>Verenpaine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712396654"/>
                  </a:ext>
                </a:extLst>
              </a:tr>
              <a:tr h="67876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 noProof="0" dirty="0"/>
                        <a:t>KOHDE-RYHMÄ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0" noProof="0" dirty="0"/>
                        <a:t>Henkilöt, joilla on riskitekijät (todennäköisesti) kohollaan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fi-FI" sz="1000" b="0" noProof="0" dirty="0"/>
                        <a:t>Sairastuneet</a:t>
                      </a:r>
                    </a:p>
                    <a:p>
                      <a:pPr marL="228600" marR="0" lvl="0" indent="-22860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fi-FI" sz="1000" b="0" noProof="0" dirty="0"/>
                        <a:t>Työikäiset ja jäsenet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0" noProof="0" dirty="0"/>
                        <a:t>Kaikki kohderyhmät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0" noProof="0" dirty="0"/>
                        <a:t>Henkilöt, joilla on riskitekijät (todennäköisesti) kohollaan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4209570697"/>
                  </a:ext>
                </a:extLst>
              </a:tr>
              <a:tr h="159116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 noProof="0" dirty="0"/>
                        <a:t>TOIMEPITEET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noProof="0" dirty="0"/>
                        <a:t>Valtakunnallinen kolesterolikampanja sekä verkkoluento/luentoja aiheesta.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noProof="0" dirty="0"/>
                        <a:t>Yhdistyksillä ja jäsenjärjestöillä mahdollisuus osallistua kampanjaan viestinnällisesti ja/tai tapahtumia/luennon katselutilaisuuksia järjestämällä. 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228600" marR="0" lvl="0" indent="-2286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fi-FI" sz="1000" b="0" noProof="0" dirty="0"/>
                        <a:t>Valtakunnallinen kampanja tahdistinhoidosta mukaan lukien verkkoluento aiheesta.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000" b="0" noProof="0" dirty="0"/>
                        <a:t>Valtakunnallinen kampanja lounasaikaisesta ruokailusta ja Sydänmerkistä mukaan lukien verkkoluento aiheesta.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i-FI" sz="1000" b="0" noProof="0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noProof="0" dirty="0"/>
                        <a:t>Kummassakin yhdistyksillä ja jäsenjärjestöillä mahdollisuus osallistua kampanjaan viestinnällisesti ja/tai tapahtumia/luennon katselutilaisuuksia järjestämällä. 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Verdana"/>
                        </a:rPr>
                        <a:t>Valtakunnallinen kampanja mielen hyvinvointiin liittyen </a:t>
                      </a:r>
                      <a:r>
                        <a:rPr lang="fi-FI" sz="1000" b="0" noProof="0" dirty="0"/>
                        <a:t>sekä verkkoluento/luentoja aiheesta.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noProof="0" dirty="0"/>
                        <a:t>Yhdistyksillä ja jäsenjärjestöillä mahdollisuus osallistua kampanjaan viestinnällisesti ja/tai luennon katselutilaisuuksia järjestämällä. 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noProof="0" dirty="0"/>
                        <a:t>Valtakunnallinen verenpainekampanja sekä verkkoluento aiheesta.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noProof="0" dirty="0"/>
                        <a:t>Yhdistyksillä ja jäsenjärjestöillä mahdollisuus osallistua kampanjaan viestinnällisesti ja/tai luennon katselutilaisuuksia järjestämällä.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noProof="0" dirty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4062321461"/>
                  </a:ext>
                </a:extLst>
              </a:tr>
              <a:tr h="6519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 noProof="0" dirty="0"/>
                    </a:p>
                  </a:txBody>
                  <a:tcPr marL="121770" marR="121770" marT="60885" marB="60885" vert="vert270"/>
                </a:tc>
                <a:tc gridSpan="4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fi-FI" sz="1000" b="1" noProof="0" dirty="0">
                          <a:solidFill>
                            <a:schemeClr val="tx1"/>
                          </a:solidFill>
                        </a:rPr>
                        <a:t>Läpi vuoden säännöllistä toimintaa, viestintää ja vaikuttamista</a:t>
                      </a:r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. Omat mediat (lehti, verkkopalvelut, somet, uutiskirjeet)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>
                          <a:solidFill>
                            <a:schemeClr val="tx1"/>
                          </a:solidFill>
                        </a:rPr>
                        <a:t>Varainhankinta: </a:t>
                      </a:r>
                      <a:r>
                        <a:rPr lang="fi-FI" sz="1000" noProof="0" dirty="0">
                          <a:solidFill>
                            <a:schemeClr val="tx1"/>
                          </a:solidFill>
                        </a:rPr>
                        <a:t>arpajaiset, kausikeräykset (6 kpl), läpi vuoden testamentti- ja kuukausilahjoittamismarkkinointia.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noProof="0" dirty="0">
                          <a:solidFill>
                            <a:schemeClr val="tx1"/>
                          </a:solidFill>
                        </a:rPr>
                        <a:t>Jäsenhankintakampanjat</a:t>
                      </a:r>
                      <a:endParaRPr lang="fi-FI" sz="1000" b="1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i-FI" sz="900" b="0"/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900" b="0" i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endParaRPr lang="fi-FI" sz="900" b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112416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3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79672BD-7E8E-4790-8ACB-53354AA4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8" y="727561"/>
            <a:ext cx="5981683" cy="1159200"/>
          </a:xfrm>
        </p:spPr>
        <p:txBody>
          <a:bodyPr>
            <a:noAutofit/>
          </a:bodyPr>
          <a:lstStyle/>
          <a:p>
            <a:pPr algn="ctr" defTabSz="914376"/>
            <a:r>
              <a:rPr lang="fi-FI" sz="2200" b="1" kern="0" noProof="0" dirty="0">
                <a:solidFill>
                  <a:srgbClr val="FF0000"/>
                </a:solidFill>
                <a:latin typeface="Verdana"/>
                <a:ea typeface="Verdana"/>
              </a:rPr>
              <a:t>Vaikuttaminen Sydänliiton ratkaisujen hyödyntämiseksi ja yhteiskunnallisen keskustelun käynnistämiseksi </a:t>
            </a:r>
          </a:p>
        </p:txBody>
      </p:sp>
      <p:graphicFrame>
        <p:nvGraphicFramePr>
          <p:cNvPr id="20" name="Taulukko 8">
            <a:extLst>
              <a:ext uri="{FF2B5EF4-FFF2-40B4-BE49-F238E27FC236}">
                <a16:creationId xmlns:a16="http://schemas.microsoft.com/office/drawing/2014/main" id="{2992ECF6-B4B4-CAB2-A6C4-1F4A5301C8B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60619541"/>
              </p:ext>
            </p:extLst>
          </p:nvPr>
        </p:nvGraphicFramePr>
        <p:xfrm>
          <a:off x="5708688" y="2467851"/>
          <a:ext cx="5981682" cy="33364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93034">
                  <a:extLst>
                    <a:ext uri="{9D8B030D-6E8A-4147-A177-3AD203B41FA5}">
                      <a16:colId xmlns:a16="http://schemas.microsoft.com/office/drawing/2014/main" val="2341204502"/>
                    </a:ext>
                  </a:extLst>
                </a:gridCol>
                <a:gridCol w="3288648">
                  <a:extLst>
                    <a:ext uri="{9D8B030D-6E8A-4147-A177-3AD203B41FA5}">
                      <a16:colId xmlns:a16="http://schemas.microsoft.com/office/drawing/2014/main" val="3638585169"/>
                    </a:ext>
                  </a:extLst>
                </a:gridCol>
              </a:tblGrid>
              <a:tr h="53810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noProof="0" dirty="0">
                          <a:solidFill>
                            <a:schemeClr val="tx1"/>
                          </a:solidFill>
                        </a:rPr>
                        <a:t>PÄÄTAVOITTEET</a:t>
                      </a:r>
                      <a:endParaRPr lang="fi-FI" sz="14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noProof="0" dirty="0">
                          <a:solidFill>
                            <a:schemeClr val="tx1"/>
                          </a:solidFill>
                        </a:rPr>
                        <a:t>PAINOPISTEET</a:t>
                      </a:r>
                      <a:endParaRPr lang="fi-FI" sz="1400" b="1" baseline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9199"/>
                  </a:ext>
                </a:extLst>
              </a:tr>
              <a:tr h="1743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i-FI" sz="1200" i="0" noProof="0" dirty="0">
                          <a:solidFill>
                            <a:schemeClr val="tx1"/>
                          </a:solidFill>
                          <a:ea typeface="Verdana" panose="020B0604030504040204" pitchFamily="34" charset="0"/>
                        </a:rPr>
                        <a:t>Sydänliiton toimijat vaikuttavat suunnitelmallisesti kansallisesti, alueellisesti ja paikallisesti sydänterveyden edistämiseksi.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i-FI" sz="1200" i="0" noProof="0" dirty="0">
                          <a:solidFill>
                            <a:schemeClr val="tx1"/>
                          </a:solidFill>
                          <a:ea typeface="Verdana" panose="020B0604030504040204" pitchFamily="34" charset="0"/>
                        </a:rPr>
                        <a:t>Tavoitteemme nousevat yhteiskunnalliseen keskusteluun ja tarjoamamme ratkaisut päätyvät käytännön toiminnaksi.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Viestimme ja toimimme systemaattisesti kansallisesti, hyvinvointialueilla ja kunnissa sekä myös EU-tasolla, painopisteenä valmistautuminen vuoden 2027 eduskuntavaaleihin.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Vahvistamme alueellista vaikuttamistyön tukea, osaamista ja verkostoja.</a:t>
                      </a:r>
                    </a:p>
                    <a:p>
                      <a:pPr marL="171450" indent="-1714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99" noProof="0" dirty="0">
                          <a:ea typeface="Verdana" panose="020B0604030504040204" pitchFamily="34" charset="0"/>
                        </a:rPr>
                        <a:t>Tavoitteenamme on terveyttä edistävä ympäristö, elintapamuutoksen ja sairastuneiden tuki sekä ehjät hoito- ja palvelupolut.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5396656"/>
                  </a:ext>
                </a:extLst>
              </a:tr>
            </a:tbl>
          </a:graphicData>
        </a:graphic>
      </p:graphicFrame>
      <p:pic>
        <p:nvPicPr>
          <p:cNvPr id="9" name="Kuvan paikkamerkki 6">
            <a:extLst>
              <a:ext uri="{FF2B5EF4-FFF2-40B4-BE49-F238E27FC236}">
                <a16:creationId xmlns:a16="http://schemas.microsoft.com/office/drawing/2014/main" id="{CBAEB5C8-497D-84E4-2549-D2437036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88" r="22288"/>
          <a:stretch/>
        </p:blipFill>
        <p:spPr>
          <a:xfrm>
            <a:off x="589936" y="727561"/>
            <a:ext cx="4611688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2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Custom 8">
      <a:dk1>
        <a:srgbClr val="333334"/>
      </a:dk1>
      <a:lt1>
        <a:srgbClr val="FFFFFF"/>
      </a:lt1>
      <a:dk2>
        <a:srgbClr val="333334"/>
      </a:dk2>
      <a:lt2>
        <a:srgbClr val="FEE3D2"/>
      </a:lt2>
      <a:accent1>
        <a:srgbClr val="FEE3D2"/>
      </a:accent1>
      <a:accent2>
        <a:srgbClr val="ED1B2E"/>
      </a:accent2>
      <a:accent3>
        <a:srgbClr val="F58B75"/>
      </a:accent3>
      <a:accent4>
        <a:srgbClr val="C6C7C9"/>
      </a:accent4>
      <a:accent5>
        <a:srgbClr val="7FD5C5"/>
      </a:accent5>
      <a:accent6>
        <a:srgbClr val="EADE28"/>
      </a:accent6>
      <a:hlink>
        <a:srgbClr val="ED1B2E"/>
      </a:hlink>
      <a:folHlink>
        <a:srgbClr val="F58B7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8" id="{4BE84585-81FF-4089-962B-DB2C7C08C23A}" vid="{E90F2FC8-A8EF-4998-A0B5-7EEBD07AA6C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35782C2BD0AE46B4CD47E320A11E72" ma:contentTypeVersion="16" ma:contentTypeDescription="Luo uusi asiakirja." ma:contentTypeScope="" ma:versionID="ac1eacf508afa4ba2c4298d757815f41">
  <xsd:schema xmlns:xsd="http://www.w3.org/2001/XMLSchema" xmlns:xs="http://www.w3.org/2001/XMLSchema" xmlns:p="http://schemas.microsoft.com/office/2006/metadata/properties" xmlns:ns2="b93054c8-6cc3-468d-9b9e-37c111107d3b" xmlns:ns3="502fd950-bbf2-4e7d-af31-e5f1aa73667e" targetNamespace="http://schemas.microsoft.com/office/2006/metadata/properties" ma:root="true" ma:fieldsID="fccc57e4ce7cb3399a4f3cf466bbc7f8" ns2:_="" ns3:_="">
    <xsd:import namespace="b93054c8-6cc3-468d-9b9e-37c111107d3b"/>
    <xsd:import namespace="502fd950-bbf2-4e7d-af31-e5f1aa7366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054c8-6cc3-468d-9b9e-37c111107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fc875fb0-d81b-4538-8a04-ffc15afa63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fd950-bbf2-4e7d-af31-e5f1aa7366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ea550f7-559b-41d6-811e-769cbe2ddbba}" ma:internalName="TaxCatchAll" ma:showField="CatchAllData" ma:web="502fd950-bbf2-4e7d-af31-e5f1aa7366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2fd950-bbf2-4e7d-af31-e5f1aa73667e" xsi:nil="true"/>
    <lcf76f155ced4ddcb4097134ff3c332f xmlns="b93054c8-6cc3-468d-9b9e-37c111107d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7CE1F-2394-4816-85EA-B0C627C46F39}">
  <ds:schemaRefs>
    <ds:schemaRef ds:uri="502fd950-bbf2-4e7d-af31-e5f1aa73667e"/>
    <ds:schemaRef ds:uri="b93054c8-6cc3-468d-9b9e-37c111107d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619F56-7D01-41BB-B82F-F5241AC3C557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02fd950-bbf2-4e7d-af31-e5f1aa73667e"/>
    <ds:schemaRef ds:uri="b93054c8-6cc3-468d-9b9e-37c111107d3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94A24D-5973-4794-86B4-1E053D8E41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659</Words>
  <Application>Microsoft Office PowerPoint</Application>
  <PresentationFormat>Laajakuva</PresentationFormat>
  <Paragraphs>149</Paragraphs>
  <Slides>16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Arial,Sans-Serif</vt:lpstr>
      <vt:lpstr>Calibri</vt:lpstr>
      <vt:lpstr>Georgia</vt:lpstr>
      <vt:lpstr>Gerbera</vt:lpstr>
      <vt:lpstr>Gerbera 1</vt:lpstr>
      <vt:lpstr>Gerbera 2</vt:lpstr>
      <vt:lpstr>Gerbera Light</vt:lpstr>
      <vt:lpstr>Verdana</vt:lpstr>
      <vt:lpstr>1_Office-teema</vt:lpstr>
      <vt:lpstr>Toimintasuunnitelma 2026</vt:lpstr>
      <vt:lpstr>PowerPoint-esitys</vt:lpstr>
      <vt:lpstr>Tuotteet, toiminnot ja menetelmät  kohderyhmien tarpeisiin</vt:lpstr>
      <vt:lpstr>Tuotteet, toiminnot ja menetelmät kohderyhmien tarpeisiin - lapsiperheet</vt:lpstr>
      <vt:lpstr>Tuotteet, toiminnot ja menetelmät kohderyhmien tarpeisiin – henkilöt, joilla on sydänterveyden riskitekijä</vt:lpstr>
      <vt:lpstr>Tuotteet ja toiminnot ja menetelmät kohderyhmien tarpeisiin – sairastuneet ja läheiset</vt:lpstr>
      <vt:lpstr>Tuotteet, toiminnot ja menetelmät kaikkien  kohderyhmien tarpeisiin – Sydänmerkki ja sydänturvallisuus</vt:lpstr>
      <vt:lpstr>PowerPoint-esitys</vt:lpstr>
      <vt:lpstr>Vaikuttaminen Sydänliiton ratkaisujen hyödyntämiseksi ja yhteiskunnallisen keskustelun käynnistämiseksi </vt:lpstr>
      <vt:lpstr>Vaikuttaminen</vt:lpstr>
      <vt:lpstr>Vaikuttaminen</vt:lpstr>
      <vt:lpstr>Rakenteet tukevat Sydänliiton toimintojen, tuotteiden ja menetelmien käyttöä sekä vaikuttamista</vt:lpstr>
      <vt:lpstr>Rakenteet ja toimintamallit</vt:lpstr>
      <vt:lpstr>Rakenteet ja toimintamallit</vt:lpstr>
      <vt:lpstr>Vuosikello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Otto Pasma</dc:creator>
  <cp:lastModifiedBy>Anna Autio</cp:lastModifiedBy>
  <cp:revision>2</cp:revision>
  <dcterms:created xsi:type="dcterms:W3CDTF">2025-10-08T11:57:31Z</dcterms:created>
  <dcterms:modified xsi:type="dcterms:W3CDTF">2025-10-09T10:51:18Z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0x010100BF35782C2BD0AE46B4CD47E320A11E72</vt:lpwstr>
  </property>
  <property fmtid="{D5CDD505-2E9C-101B-9397-08002B2CF9AE}" pid="3" name="MediaServiceImageTags">
    <vt:lpwstr/>
  </property>
</Properties>
</file>